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1" r:id="rId3"/>
    <p:sldId id="390" r:id="rId5"/>
    <p:sldId id="368" r:id="rId6"/>
    <p:sldId id="458" r:id="rId7"/>
    <p:sldId id="477" r:id="rId8"/>
    <p:sldId id="459" r:id="rId9"/>
    <p:sldId id="460" r:id="rId10"/>
    <p:sldId id="461" r:id="rId11"/>
    <p:sldId id="462" r:id="rId12"/>
    <p:sldId id="463" r:id="rId13"/>
    <p:sldId id="464" r:id="rId14"/>
    <p:sldId id="465" r:id="rId15"/>
    <p:sldId id="466" r:id="rId16"/>
    <p:sldId id="467" r:id="rId17"/>
    <p:sldId id="478" r:id="rId18"/>
    <p:sldId id="469" r:id="rId19"/>
    <p:sldId id="472" r:id="rId20"/>
    <p:sldId id="475" r:id="rId21"/>
    <p:sldId id="428" r:id="rId22"/>
    <p:sldId id="432" r:id="rId23"/>
    <p:sldId id="433" r:id="rId24"/>
    <p:sldId id="434" r:id="rId25"/>
    <p:sldId id="435" r:id="rId26"/>
    <p:sldId id="476" r:id="rId27"/>
    <p:sldId id="436" r:id="rId28"/>
    <p:sldId id="437" r:id="rId29"/>
    <p:sldId id="438" r:id="rId30"/>
    <p:sldId id="441" r:id="rId31"/>
    <p:sldId id="442" r:id="rId32"/>
    <p:sldId id="443" r:id="rId33"/>
    <p:sldId id="445" r:id="rId34"/>
    <p:sldId id="447" r:id="rId35"/>
    <p:sldId id="449" r:id="rId36"/>
    <p:sldId id="452" r:id="rId37"/>
    <p:sldId id="454" r:id="rId38"/>
    <p:sldId id="457" r:id="rId39"/>
  </p:sldIdLst>
  <p:sldSz cx="12198350" cy="6859270"/>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CC"/>
    <a:srgbClr val="CCFFFF"/>
    <a:srgbClr val="9966FF"/>
    <a:srgbClr val="FF99CC"/>
    <a:srgbClr val="CC0099"/>
    <a:srgbClr val="FF9900"/>
    <a:srgbClr val="005DA2"/>
    <a:srgbClr val="0099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590" autoAdjust="0"/>
  </p:normalViewPr>
  <p:slideViewPr>
    <p:cSldViewPr>
      <p:cViewPr varScale="1">
        <p:scale>
          <a:sx n="109" d="100"/>
          <a:sy n="109" d="100"/>
        </p:scale>
        <p:origin x="564" y="96"/>
      </p:cViewPr>
      <p:guideLst>
        <p:guide orient="horz" pos="2154"/>
        <p:guide pos="3819"/>
        <p:guide pos="304"/>
        <p:guide pos="1892"/>
        <p:guide pos="894"/>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44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http://imgsrc.baidu.com/baike/pic/item/d57e99948d53ee5cd31b707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468" r="13127"/>
          <a:stretch>
            <a:fillRect/>
          </a:stretch>
        </p:blipFill>
        <p:spPr bwMode="auto">
          <a:xfrm>
            <a:off x="-21505" y="-26590"/>
            <a:ext cx="1274445" cy="1275374"/>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Tm="0">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advTm="0">
    <p:wipe/>
  </p:transition>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slideLayout" Target="../slideLayouts/slideLayout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57817" y="1929596"/>
            <a:ext cx="7770712" cy="1785100"/>
          </a:xfrm>
          <a:prstGeom prst="rect">
            <a:avLst/>
          </a:prstGeom>
          <a:noFill/>
        </p:spPr>
        <p:txBody>
          <a:bodyPr wrap="none" lIns="121917" tIns="60958" rIns="121917" bIns="60958" rtlCol="0">
            <a:spAutoFit/>
          </a:bodyPr>
          <a:lstStyle/>
          <a:p>
            <a:pPr algn="ctr">
              <a:lnSpc>
                <a:spcPct val="150000"/>
              </a:lnSpc>
            </a:pPr>
            <a:r>
              <a:rPr lang="zh-CN" altLang="en-US" sz="3600" b="1" dirty="0" smtClean="0">
                <a:solidFill>
                  <a:schemeClr val="accent1"/>
                </a:solidFill>
                <a:latin typeface="微软雅黑" panose="020B0503020204020204" pitchFamily="34" charset="-122"/>
                <a:ea typeface="微软雅黑" panose="020B0503020204020204" pitchFamily="34" charset="-122"/>
              </a:rPr>
              <a:t>全面贯彻落实中央“八项规定” 精神</a:t>
            </a:r>
            <a:br>
              <a:rPr lang="en-US" altLang="zh-CN" sz="3600" b="1" dirty="0" smtClean="0">
                <a:solidFill>
                  <a:schemeClr val="accent1"/>
                </a:solidFill>
                <a:latin typeface="微软雅黑" panose="020B0503020204020204" pitchFamily="34" charset="-122"/>
                <a:ea typeface="微软雅黑" panose="020B0503020204020204" pitchFamily="34" charset="-122"/>
              </a:rPr>
            </a:br>
            <a:r>
              <a:rPr lang="zh-CN" altLang="en-US" sz="3600" b="1" dirty="0" smtClean="0">
                <a:solidFill>
                  <a:schemeClr val="accent1"/>
                </a:solidFill>
                <a:latin typeface="微软雅黑" panose="020B0503020204020204" pitchFamily="34" charset="-122"/>
                <a:ea typeface="微软雅黑" panose="020B0503020204020204" pitchFamily="34" charset="-122"/>
              </a:rPr>
              <a:t>进一步推进廉洁校园建设宣讲提纲</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790186" y="5518026"/>
            <a:ext cx="2952327" cy="489585"/>
          </a:xfrm>
          <a:prstGeom prst="rect">
            <a:avLst/>
          </a:prstGeom>
          <a:noFill/>
        </p:spPr>
        <p:txBody>
          <a:bodyPr wrap="square" lIns="121917" tIns="60958" rIns="121917" bIns="60958" rtlCol="0">
            <a:spAutoFit/>
          </a:bodyPr>
          <a:lstStyle/>
          <a:p>
            <a:pPr algn="ctr"/>
            <a:r>
              <a:rPr lang="en-US" altLang="zh-CN" b="1" dirty="0" smtClean="0">
                <a:solidFill>
                  <a:srgbClr val="FF0000"/>
                </a:solidFill>
                <a:latin typeface="微软雅黑" panose="020B0503020204020204" pitchFamily="34" charset="-122"/>
                <a:ea typeface="微软雅黑" panose="020B0503020204020204" pitchFamily="34" charset="-122"/>
              </a:rPr>
              <a:t>2018</a:t>
            </a:r>
            <a:r>
              <a:rPr lang="zh-CN" altLang="en-US" b="1" dirty="0" smtClean="0">
                <a:solidFill>
                  <a:srgbClr val="FF0000"/>
                </a:solidFill>
                <a:latin typeface="微软雅黑" panose="020B0503020204020204" pitchFamily="34" charset="-122"/>
                <a:ea typeface="微软雅黑" panose="020B0503020204020204" pitchFamily="34" charset="-122"/>
              </a:rPr>
              <a:t>年</a:t>
            </a:r>
            <a:r>
              <a:rPr lang="en-US" altLang="zh-CN" b="1" smtClean="0">
                <a:solidFill>
                  <a:srgbClr val="FF0000"/>
                </a:solidFill>
                <a:latin typeface="微软雅黑" panose="020B0503020204020204" pitchFamily="34" charset="-122"/>
                <a:ea typeface="微软雅黑" panose="020B0503020204020204" pitchFamily="34" charset="-122"/>
              </a:rPr>
              <a:t>11</a:t>
            </a:r>
            <a:r>
              <a:rPr lang="zh-CN" altLang="en-US" b="1" smtClean="0">
                <a:solidFill>
                  <a:srgbClr val="FF0000"/>
                </a:solidFill>
                <a:latin typeface="微软雅黑" panose="020B0503020204020204" pitchFamily="34" charset="-122"/>
                <a:ea typeface="微软雅黑" panose="020B0503020204020204" pitchFamily="34" charset="-122"/>
              </a:rPr>
              <a:t>月</a:t>
            </a:r>
            <a:endParaRPr lang="zh-CN" altLang="en-US" b="1" dirty="0">
              <a:solidFill>
                <a:srgbClr val="FF0000"/>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4456101" y="3644108"/>
            <a:ext cx="734481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89901" y="4876064"/>
            <a:ext cx="3798570" cy="551180"/>
          </a:xfrm>
          <a:prstGeom prst="rect">
            <a:avLst/>
          </a:prstGeom>
          <a:noFill/>
        </p:spPr>
        <p:txBody>
          <a:bodyPr wrap="none" lIns="121917" tIns="60958" rIns="121917" bIns="60958" rtlCol="0">
            <a:spAutoFit/>
          </a:bodyPr>
          <a:lstStyle/>
          <a:p>
            <a:pPr algn="r"/>
            <a:r>
              <a:rPr lang="zh-CN" altLang="en-US" sz="2800" b="1" dirty="0" smtClean="0">
                <a:solidFill>
                  <a:srgbClr val="FF0000"/>
                </a:solidFill>
                <a:latin typeface="微软雅黑" panose="020B0503020204020204" pitchFamily="34" charset="-122"/>
                <a:ea typeface="微软雅黑" panose="020B0503020204020204" pitchFamily="34" charset="-122"/>
              </a:rPr>
              <a:t>东南大学艺术学院党委</a:t>
            </a:r>
            <a:endParaRPr lang="en-US" altLang="zh-CN" sz="2800" b="1" dirty="0" smtClean="0">
              <a:solidFill>
                <a:srgbClr val="FF0000"/>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3486"/>
            <a:ext cx="4218057" cy="6893074"/>
          </a:xfrm>
          <a:prstGeom prst="rect">
            <a:avLst/>
          </a:prstGeom>
        </p:spPr>
      </p:pic>
      <p:pic>
        <p:nvPicPr>
          <p:cNvPr id="17" name="Picture 2" descr="http://imgsrc.baidu.com/baike/pic/item/d57e99948d53ee5cd31b707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68" r="13127"/>
          <a:stretch>
            <a:fillRect/>
          </a:stretch>
        </p:blipFill>
        <p:spPr bwMode="auto">
          <a:xfrm>
            <a:off x="10851703" y="66188"/>
            <a:ext cx="1274445" cy="1275374"/>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0"/>
            <a:ext cx="8501122" cy="857256"/>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573730"/>
              <a:ext cx="3300828" cy="752339"/>
            </a:xfrm>
            <a:prstGeom prst="rect">
              <a:avLst/>
            </a:prstGeom>
          </p:spPr>
          <p:txBody>
            <a:bodyPr wrap="square" lIns="121960" tIns="60980" rIns="121960" bIns="60980" anchor="ctr">
              <a:spAutoFit/>
            </a:bodyPr>
            <a:lstStyle/>
            <a:p>
              <a:pPr>
                <a:lnSpc>
                  <a:spcPct val="150000"/>
                </a:lnSpc>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党的十九大对全面从严治党的新部署新要求</a:t>
              </a:r>
              <a:endPar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 name="组合 38"/>
          <p:cNvGrpSpPr/>
          <p:nvPr/>
        </p:nvGrpSpPr>
        <p:grpSpPr bwMode="auto">
          <a:xfrm>
            <a:off x="1527143" y="1500968"/>
            <a:ext cx="6273891" cy="465818"/>
            <a:chOff x="2929753" y="1778111"/>
            <a:chExt cx="6332495" cy="530447"/>
          </a:xfrm>
        </p:grpSpPr>
        <p:cxnSp>
          <p:nvCxnSpPr>
            <p:cNvPr id="14" name="直接连接符 13"/>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40"/>
            <p:cNvGrpSpPr/>
            <p:nvPr/>
          </p:nvGrpSpPr>
          <p:grpSpPr bwMode="auto">
            <a:xfrm>
              <a:off x="2929753" y="1778111"/>
              <a:ext cx="589964" cy="530447"/>
              <a:chOff x="2929753" y="1816211"/>
              <a:chExt cx="589964" cy="530447"/>
            </a:xfrm>
          </p:grpSpPr>
          <p:sp>
            <p:nvSpPr>
              <p:cNvPr id="16" name="平行四边形 15"/>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7" name="文本框 42"/>
              <p:cNvSpPr txBox="1">
                <a:spLocks noChangeArrowheads="1"/>
              </p:cNvSpPr>
              <p:nvPr/>
            </p:nvSpPr>
            <p:spPr bwMode="auto">
              <a:xfrm>
                <a:off x="2974003" y="1820940"/>
                <a:ext cx="476633" cy="52571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dirty="0" smtClean="0">
                    <a:solidFill>
                      <a:schemeClr val="bg1"/>
                    </a:solidFill>
                    <a:latin typeface="微软雅黑" panose="020B0503020204020204" pitchFamily="34" charset="-122"/>
                    <a:ea typeface="微软雅黑" panose="020B0503020204020204" pitchFamily="34" charset="-122"/>
                  </a:rPr>
                  <a:t>三</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
        <p:nvSpPr>
          <p:cNvPr id="18" name="矩形 17"/>
          <p:cNvSpPr>
            <a:spLocks noChangeArrowheads="1"/>
          </p:cNvSpPr>
          <p:nvPr/>
        </p:nvSpPr>
        <p:spPr bwMode="auto">
          <a:xfrm>
            <a:off x="2170085" y="1500968"/>
            <a:ext cx="6027720" cy="479291"/>
          </a:xfrm>
          <a:prstGeom prst="rect">
            <a:avLst/>
          </a:prstGeom>
          <a:noFill/>
          <a:ln w="9525">
            <a:noFill/>
            <a:miter lim="800000"/>
          </a:ln>
        </p:spPr>
        <p:txBody>
          <a:bodyPr wrap="square" lIns="108896" tIns="54448" rIns="108896" bIns="54448">
            <a:spAutoFit/>
          </a:bodyPr>
          <a:lstStyle/>
          <a:p>
            <a:r>
              <a:rPr lang="zh-CN" altLang="en-US" b="1" dirty="0" smtClean="0">
                <a:solidFill>
                  <a:schemeClr val="accent1">
                    <a:lumMod val="75000"/>
                  </a:schemeClr>
                </a:solidFill>
                <a:latin typeface="微软雅黑" panose="020B0503020204020204" pitchFamily="34" charset="-122"/>
                <a:ea typeface="微软雅黑" panose="020B0503020204020204" pitchFamily="34" charset="-122"/>
                <a:sym typeface="+mn-ea"/>
              </a:rPr>
              <a:t>全面加强纪律建设</a:t>
            </a:r>
            <a:endParaRPr lang="zh-CN" altLang="en-US" b="1" dirty="0" smtClean="0">
              <a:solidFill>
                <a:schemeClr val="accent1">
                  <a:lumMod val="75000"/>
                </a:schemeClr>
              </a:solidFill>
              <a:latin typeface="微软雅黑" panose="020B0503020204020204" pitchFamily="34" charset="-122"/>
              <a:ea typeface="微软雅黑" panose="020B0503020204020204" pitchFamily="34" charset="-122"/>
              <a:sym typeface="+mn-ea"/>
            </a:endParaRPr>
          </a:p>
        </p:txBody>
      </p:sp>
      <p:sp>
        <p:nvSpPr>
          <p:cNvPr id="15" name="矩形 14"/>
          <p:cNvSpPr/>
          <p:nvPr/>
        </p:nvSpPr>
        <p:spPr>
          <a:xfrm>
            <a:off x="527011" y="2136172"/>
            <a:ext cx="10930014" cy="1717393"/>
          </a:xfrm>
          <a:prstGeom prst="rect">
            <a:avLst/>
          </a:prstGeom>
        </p:spPr>
        <p:txBody>
          <a:bodyPr wrap="square">
            <a:spAutoFit/>
          </a:bodyPr>
          <a:lstStyle/>
          <a:p>
            <a:pPr marL="342900" lvl="0" indent="-342900">
              <a:lnSpc>
                <a:spcPct val="120000"/>
              </a:lnSpc>
              <a:buFont typeface="Arial" panose="020B0604020202020204" pitchFamily="34" charset="0"/>
              <a:buChar char="•"/>
            </a:pPr>
            <a:r>
              <a:rPr lang="zh-CN" altLang="en-US" sz="2200" b="1" dirty="0">
                <a:solidFill>
                  <a:prstClr val="black"/>
                </a:solidFill>
                <a:latin typeface="楷体" panose="02010609060101010101" pitchFamily="49" charset="-122"/>
                <a:ea typeface="楷体" panose="02010609060101010101" pitchFamily="49" charset="-122"/>
              </a:rPr>
              <a:t>党的十九大报告和新党章</a:t>
            </a:r>
            <a:r>
              <a:rPr lang="zh-CN" altLang="en-US" sz="2200" b="1" dirty="0">
                <a:solidFill>
                  <a:srgbClr val="FF0000"/>
                </a:solidFill>
                <a:latin typeface="楷体" panose="02010609060101010101" pitchFamily="49" charset="-122"/>
                <a:ea typeface="楷体" panose="02010609060101010101" pitchFamily="49" charset="-122"/>
              </a:rPr>
              <a:t>把纪律建设纳入党的建设总体</a:t>
            </a:r>
            <a:r>
              <a:rPr lang="zh-CN" altLang="en-US" sz="2200" b="1" dirty="0" smtClean="0">
                <a:solidFill>
                  <a:srgbClr val="FF0000"/>
                </a:solidFill>
                <a:latin typeface="楷体" panose="02010609060101010101" pitchFamily="49" charset="-122"/>
                <a:ea typeface="楷体" panose="02010609060101010101" pitchFamily="49" charset="-122"/>
              </a:rPr>
              <a:t>布局</a:t>
            </a:r>
            <a:r>
              <a:rPr lang="zh-CN" altLang="en-US" sz="2200" b="1" dirty="0">
                <a:solidFill>
                  <a:prstClr val="black"/>
                </a:solidFill>
                <a:latin typeface="楷体" panose="02010609060101010101" pitchFamily="49" charset="-122"/>
                <a:ea typeface="楷体" panose="02010609060101010101" pitchFamily="49" charset="-122"/>
              </a:rPr>
              <a:t>。</a:t>
            </a:r>
            <a:r>
              <a:rPr lang="zh-CN" altLang="en-US" sz="2200" b="1" dirty="0" smtClean="0">
                <a:solidFill>
                  <a:srgbClr val="FF0000"/>
                </a:solidFill>
                <a:latin typeface="楷体" panose="02010609060101010101" pitchFamily="49" charset="-122"/>
                <a:ea typeface="楷体" panose="02010609060101010101" pitchFamily="49" charset="-122"/>
              </a:rPr>
              <a:t>各级党委</a:t>
            </a:r>
            <a:r>
              <a:rPr lang="zh-CN" altLang="en-US" sz="2200" b="1" dirty="0">
                <a:solidFill>
                  <a:srgbClr val="FF0000"/>
                </a:solidFill>
                <a:latin typeface="楷体" panose="02010609060101010101" pitchFamily="49" charset="-122"/>
                <a:ea typeface="楷体" panose="02010609060101010101" pitchFamily="49" charset="-122"/>
              </a:rPr>
              <a:t>、党组和领导干部既是党内监督的对象，也是管党治党的主力</a:t>
            </a:r>
            <a:r>
              <a:rPr lang="zh-CN" altLang="en-US" sz="2200" b="1" dirty="0">
                <a:solidFill>
                  <a:prstClr val="black"/>
                </a:solidFill>
                <a:latin typeface="楷体" panose="02010609060101010101" pitchFamily="49" charset="-122"/>
                <a:ea typeface="楷体" panose="02010609060101010101" pitchFamily="49" charset="-122"/>
              </a:rPr>
              <a:t>，不能当老好人，要扛起全面从严治党主体责任，拿起党的纪律武器，强化监督执纪问责，真管真严、敢管敢严、长管长严</a:t>
            </a:r>
            <a:r>
              <a:rPr lang="zh-CN" altLang="en-US" sz="2200" b="1" dirty="0" smtClean="0">
                <a:solidFill>
                  <a:prstClr val="black"/>
                </a:solidFill>
                <a:latin typeface="楷体" panose="02010609060101010101" pitchFamily="49" charset="-122"/>
                <a:ea typeface="楷体" panose="02010609060101010101" pitchFamily="49" charset="-122"/>
              </a:rPr>
              <a:t>。</a:t>
            </a:r>
            <a:endParaRPr lang="en-US" altLang="zh-CN" sz="2200" b="1" dirty="0" smtClean="0">
              <a:solidFill>
                <a:prstClr val="black"/>
              </a:solidFill>
              <a:latin typeface="楷体" panose="02010609060101010101" pitchFamily="49" charset="-122"/>
              <a:ea typeface="楷体" panose="02010609060101010101" pitchFamily="49" charset="-122"/>
            </a:endParaRPr>
          </a:p>
        </p:txBody>
      </p:sp>
      <p:sp>
        <p:nvSpPr>
          <p:cNvPr id="19" name="内容占位符 2"/>
          <p:cNvSpPr txBox="1"/>
          <p:nvPr/>
        </p:nvSpPr>
        <p:spPr>
          <a:xfrm>
            <a:off x="527011" y="3715546"/>
            <a:ext cx="10930013" cy="3255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sz="2200" b="1" dirty="0" smtClean="0">
                <a:latin typeface="楷体" panose="02010609060101010101" pitchFamily="49" charset="-122"/>
                <a:ea typeface="楷体" panose="02010609060101010101" pitchFamily="49" charset="-122"/>
              </a:rPr>
              <a:t>新的形势下</a:t>
            </a:r>
            <a:r>
              <a:rPr lang="zh-CN" altLang="en-US" sz="2200" b="1" dirty="0" smtClean="0">
                <a:latin typeface="楷体" panose="02010609060101010101" pitchFamily="49" charset="-122"/>
                <a:ea typeface="楷体" panose="02010609060101010101" pitchFamily="49" charset="-122"/>
                <a:sym typeface="+mn-ea"/>
              </a:rPr>
              <a:t>要</a:t>
            </a:r>
            <a:r>
              <a:rPr lang="zh-CN" altLang="en-US" sz="2200" b="1" dirty="0" smtClean="0">
                <a:latin typeface="楷体" panose="02010609060101010101" pitchFamily="49" charset="-122"/>
                <a:ea typeface="楷体" panose="02010609060101010101" pitchFamily="49" charset="-122"/>
              </a:rPr>
              <a:t>实践好惩前毖后、治病救人的一贯方针，运用监督执纪“四种形态”，治“病树”、正“歪树”、拔“烂树”，维护好“森林”。</a:t>
            </a:r>
            <a:r>
              <a:rPr lang="zh-CN" altLang="en-US" sz="2200" b="1" dirty="0" smtClean="0">
                <a:solidFill>
                  <a:srgbClr val="FF0000"/>
                </a:solidFill>
                <a:latin typeface="楷体" panose="02010609060101010101" pitchFamily="49" charset="-122"/>
                <a:ea typeface="楷体" panose="02010609060101010101" pitchFamily="49" charset="-122"/>
              </a:rPr>
              <a:t>要在用好第一种形态上下更大功夫，开展经常性、针对性、主动性的纪律教育，使红脸出汗成为常态，让党员干部知敬畏、存戒惧、守底线，习惯在受监督和约束的环境中工作生活</a:t>
            </a:r>
            <a:r>
              <a:rPr lang="zh-CN" altLang="en-US" sz="2200" b="1" dirty="0" smtClean="0">
                <a:latin typeface="楷体" panose="02010609060101010101" pitchFamily="49" charset="-122"/>
                <a:ea typeface="楷体" panose="02010609060101010101" pitchFamily="49" charset="-122"/>
              </a:rPr>
              <a:t>。</a:t>
            </a:r>
            <a:endParaRPr lang="zh-CN" altLang="en-US" sz="2200" b="1" dirty="0" smtClean="0">
              <a:latin typeface="楷体" panose="02010609060101010101" pitchFamily="49" charset="-122"/>
              <a:ea typeface="楷体" panose="02010609060101010101" pitchFamily="49" charset="-122"/>
            </a:endParaRPr>
          </a:p>
          <a:p>
            <a:pPr>
              <a:lnSpc>
                <a:spcPct val="120000"/>
              </a:lnSpc>
            </a:pPr>
            <a:r>
              <a:rPr lang="zh-CN" altLang="en-US" sz="2200" b="1" dirty="0" smtClean="0">
                <a:latin typeface="楷体" panose="02010609060101010101" pitchFamily="49" charset="-122"/>
                <a:ea typeface="楷体" panose="02010609060101010101" pitchFamily="49" charset="-122"/>
                <a:sym typeface="+mn-ea"/>
              </a:rPr>
              <a:t>权力就是责任，责任就要担当。</a:t>
            </a:r>
            <a:r>
              <a:rPr lang="zh-CN" altLang="en-US" sz="2200" b="1" dirty="0" smtClean="0">
                <a:solidFill>
                  <a:srgbClr val="FF0000"/>
                </a:solidFill>
                <a:latin typeface="楷体" panose="02010609060101010101" pitchFamily="49" charset="-122"/>
                <a:ea typeface="楷体" panose="02010609060101010101" pitchFamily="49" charset="-122"/>
              </a:rPr>
              <a:t>坚持行使权力和担当责任相统一，真正把落实管党治党政治责任作为最根本的政治担当，紧紧咬住“责任”二字，抓住“问责”这个要害</a:t>
            </a:r>
            <a:r>
              <a:rPr lang="zh-CN" altLang="en-US" sz="2200" b="1" dirty="0" smtClean="0">
                <a:latin typeface="楷体" panose="02010609060101010101" pitchFamily="49" charset="-122"/>
                <a:ea typeface="楷体" panose="02010609060101010101" pitchFamily="49" charset="-122"/>
              </a:rPr>
              <a:t>。</a:t>
            </a:r>
            <a:endParaRPr lang="zh-CN" altLang="en-US" sz="2200" b="1" dirty="0" smtClean="0">
              <a:latin typeface="楷体" panose="02010609060101010101" pitchFamily="49" charset="-122"/>
              <a:ea typeface="楷体" panose="02010609060101010101" pitchFamily="49"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1+#ppt_w/2"/>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0"/>
            <a:ext cx="8501122" cy="857256"/>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573730"/>
              <a:ext cx="3300828" cy="752339"/>
            </a:xfrm>
            <a:prstGeom prst="rect">
              <a:avLst/>
            </a:prstGeom>
          </p:spPr>
          <p:txBody>
            <a:bodyPr wrap="square" lIns="121960" tIns="60980" rIns="121960" bIns="60980" anchor="ctr">
              <a:spAutoFit/>
            </a:bodyPr>
            <a:lstStyle/>
            <a:p>
              <a:pPr>
                <a:lnSpc>
                  <a:spcPct val="150000"/>
                </a:lnSpc>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党的十九大对全面从严治党的新部署新要求</a:t>
              </a:r>
              <a:endPar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 name="组合 38"/>
          <p:cNvGrpSpPr/>
          <p:nvPr/>
        </p:nvGrpSpPr>
        <p:grpSpPr bwMode="auto">
          <a:xfrm>
            <a:off x="1527143" y="1500968"/>
            <a:ext cx="6273891" cy="465818"/>
            <a:chOff x="2929753" y="1778111"/>
            <a:chExt cx="6332495" cy="530447"/>
          </a:xfrm>
        </p:grpSpPr>
        <p:cxnSp>
          <p:nvCxnSpPr>
            <p:cNvPr id="14" name="直接连接符 13"/>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40"/>
            <p:cNvGrpSpPr/>
            <p:nvPr/>
          </p:nvGrpSpPr>
          <p:grpSpPr bwMode="auto">
            <a:xfrm>
              <a:off x="2929753" y="1778111"/>
              <a:ext cx="589964" cy="530447"/>
              <a:chOff x="2929753" y="1816211"/>
              <a:chExt cx="589964" cy="530447"/>
            </a:xfrm>
          </p:grpSpPr>
          <p:sp>
            <p:nvSpPr>
              <p:cNvPr id="16" name="平行四边形 15"/>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7" name="文本框 42"/>
              <p:cNvSpPr txBox="1">
                <a:spLocks noChangeArrowheads="1"/>
              </p:cNvSpPr>
              <p:nvPr/>
            </p:nvSpPr>
            <p:spPr bwMode="auto">
              <a:xfrm>
                <a:off x="2974003" y="1820940"/>
                <a:ext cx="476633" cy="52571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dirty="0" smtClean="0">
                    <a:solidFill>
                      <a:schemeClr val="bg1"/>
                    </a:solidFill>
                    <a:latin typeface="微软雅黑" panose="020B0503020204020204" pitchFamily="34" charset="-122"/>
                    <a:ea typeface="微软雅黑" panose="020B0503020204020204" pitchFamily="34" charset="-122"/>
                  </a:rPr>
                  <a:t>四</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
        <p:nvSpPr>
          <p:cNvPr id="18" name="矩形 17"/>
          <p:cNvSpPr>
            <a:spLocks noChangeArrowheads="1"/>
          </p:cNvSpPr>
          <p:nvPr/>
        </p:nvSpPr>
        <p:spPr bwMode="auto">
          <a:xfrm>
            <a:off x="2170085" y="1500968"/>
            <a:ext cx="6027720" cy="479291"/>
          </a:xfrm>
          <a:prstGeom prst="rect">
            <a:avLst/>
          </a:prstGeom>
          <a:noFill/>
          <a:ln w="9525">
            <a:noFill/>
            <a:miter lim="800000"/>
          </a:ln>
        </p:spPr>
        <p:txBody>
          <a:bodyPr wrap="square" lIns="108896" tIns="54448" rIns="108896" bIns="54448">
            <a:spAutoFit/>
          </a:bodyPr>
          <a:lstStyle/>
          <a:p>
            <a:r>
              <a:rPr lang="zh-CN" altLang="en-US" b="1" dirty="0" smtClean="0">
                <a:solidFill>
                  <a:schemeClr val="accent1">
                    <a:lumMod val="75000"/>
                  </a:schemeClr>
                </a:solidFill>
                <a:latin typeface="微软雅黑" panose="020B0503020204020204" pitchFamily="34" charset="-122"/>
                <a:ea typeface="微软雅黑" panose="020B0503020204020204" pitchFamily="34" charset="-122"/>
                <a:sym typeface="+mn-ea"/>
              </a:rPr>
              <a:t>营造风清气正的良好政治生态</a:t>
            </a:r>
            <a:endParaRPr lang="zh-CN" altLang="en-US" b="1" dirty="0" smtClean="0">
              <a:solidFill>
                <a:schemeClr val="accent1">
                  <a:lumMod val="75000"/>
                </a:schemeClr>
              </a:solidFill>
              <a:latin typeface="微软雅黑" panose="020B0503020204020204" pitchFamily="34" charset="-122"/>
              <a:ea typeface="微软雅黑" panose="020B0503020204020204" pitchFamily="34" charset="-122"/>
              <a:sym typeface="+mn-ea"/>
            </a:endParaRPr>
          </a:p>
        </p:txBody>
      </p:sp>
      <p:sp>
        <p:nvSpPr>
          <p:cNvPr id="13" name="内容占位符 2"/>
          <p:cNvSpPr txBox="1"/>
          <p:nvPr/>
        </p:nvSpPr>
        <p:spPr>
          <a:xfrm>
            <a:off x="669887" y="2118541"/>
            <a:ext cx="10787137" cy="4097335"/>
          </a:xfrm>
          <a:prstGeom prst="rect">
            <a:avLst/>
          </a:prstGeom>
        </p:spPr>
        <p:txBody>
          <a:bodyPr vert="horz" lIns="91440" tIns="45720" rIns="91440" bIns="45720" rtlCol="0">
            <a:normAutofit fontScale="97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sz="2400" b="1" dirty="0" smtClean="0">
                <a:solidFill>
                  <a:srgbClr val="FF0000"/>
                </a:solidFill>
                <a:latin typeface="楷体" panose="02010609060101010101" pitchFamily="49" charset="-122"/>
                <a:ea typeface="楷体" panose="02010609060101010101" pitchFamily="49" charset="-122"/>
              </a:rPr>
              <a:t>紧紧抓住政治建设这个党的根本性建设，统领思想建设、组织建设、作风建设、纪律建设，推进制度建设</a:t>
            </a:r>
            <a:r>
              <a:rPr lang="zh-CN" altLang="en-US" sz="2400" b="1" dirty="0" smtClean="0">
                <a:latin typeface="楷体" panose="02010609060101010101" pitchFamily="49" charset="-122"/>
                <a:ea typeface="楷体" panose="02010609060101010101" pitchFamily="49" charset="-122"/>
              </a:rPr>
              <a:t>。紧紧围绕坚持党中央权威和集中统一领导，把讲政治贯穿始终，确保全党在政治立场、政治方向、政治原则、政治道路上同党中央保持高度一致。</a:t>
            </a:r>
            <a:endParaRPr lang="zh-CN" altLang="en-US" sz="2400" b="1" dirty="0" smtClean="0">
              <a:latin typeface="楷体" panose="02010609060101010101" pitchFamily="49" charset="-122"/>
              <a:ea typeface="楷体" panose="02010609060101010101" pitchFamily="49" charset="-122"/>
            </a:endParaRPr>
          </a:p>
          <a:p>
            <a:pPr>
              <a:lnSpc>
                <a:spcPct val="130000"/>
              </a:lnSpc>
            </a:pPr>
            <a:r>
              <a:rPr lang="zh-CN" altLang="en-US" sz="2400" b="1" dirty="0" smtClean="0">
                <a:solidFill>
                  <a:srgbClr val="FF0000"/>
                </a:solidFill>
                <a:latin typeface="楷体" panose="02010609060101010101" pitchFamily="49" charset="-122"/>
                <a:ea typeface="楷体" panose="02010609060101010101" pitchFamily="49" charset="-122"/>
              </a:rPr>
              <a:t>各级党委</a:t>
            </a:r>
            <a:r>
              <a:rPr lang="zh-CN" altLang="en-US" sz="2400" b="1" dirty="0" smtClean="0">
                <a:solidFill>
                  <a:srgbClr val="FF0000"/>
                </a:solidFill>
                <a:latin typeface="楷体" panose="02010609060101010101" pitchFamily="49" charset="-122"/>
                <a:ea typeface="楷体" panose="02010609060101010101" pitchFamily="49" charset="-122"/>
                <a:sym typeface="+mn-ea"/>
              </a:rPr>
              <a:t>承担起</a:t>
            </a:r>
            <a:r>
              <a:rPr lang="zh-CN" altLang="en-US" sz="2400" b="1" dirty="0" smtClean="0">
                <a:solidFill>
                  <a:srgbClr val="FF0000"/>
                </a:solidFill>
                <a:latin typeface="楷体" panose="02010609060101010101" pitchFamily="49" charset="-122"/>
                <a:ea typeface="楷体" panose="02010609060101010101" pitchFamily="49" charset="-122"/>
              </a:rPr>
              <a:t>政治建设的主体责任</a:t>
            </a:r>
            <a:r>
              <a:rPr lang="zh-CN" altLang="en-US" sz="2400" b="1" dirty="0" smtClean="0">
                <a:latin typeface="楷体" panose="02010609060101010101" pitchFamily="49" charset="-122"/>
                <a:ea typeface="楷体" panose="02010609060101010101" pitchFamily="49" charset="-122"/>
              </a:rPr>
              <a:t>，严格执行新形势下党内政治生活若干准则，坚决纠正和查处违反政治纪律和政治规矩的“七个有之”，弘扬忠诚老实、公道正派、实事求是、清正廉洁等价值观，实现党内政治生态根本好转。</a:t>
            </a:r>
            <a:endParaRPr lang="zh-CN" altLang="en-US" sz="2400" b="1" dirty="0" smtClean="0">
              <a:latin typeface="楷体" panose="02010609060101010101" pitchFamily="49" charset="-122"/>
              <a:ea typeface="楷体" panose="02010609060101010101" pitchFamily="49"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1+#ppt_w/2"/>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0"/>
            <a:ext cx="8501122" cy="857256"/>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573730"/>
              <a:ext cx="3300828" cy="752339"/>
            </a:xfrm>
            <a:prstGeom prst="rect">
              <a:avLst/>
            </a:prstGeom>
          </p:spPr>
          <p:txBody>
            <a:bodyPr wrap="square" lIns="121960" tIns="60980" rIns="121960" bIns="60980" anchor="ctr">
              <a:spAutoFit/>
            </a:bodyPr>
            <a:lstStyle/>
            <a:p>
              <a:pPr>
                <a:lnSpc>
                  <a:spcPct val="150000"/>
                </a:lnSpc>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党的十九大对全面从严治党的新部署新要求</a:t>
              </a:r>
              <a:endPar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 name="组合 38"/>
          <p:cNvGrpSpPr/>
          <p:nvPr/>
        </p:nvGrpSpPr>
        <p:grpSpPr bwMode="auto">
          <a:xfrm>
            <a:off x="1527143" y="1500968"/>
            <a:ext cx="6273891" cy="465818"/>
            <a:chOff x="2929753" y="1778111"/>
            <a:chExt cx="6332495" cy="530447"/>
          </a:xfrm>
        </p:grpSpPr>
        <p:cxnSp>
          <p:nvCxnSpPr>
            <p:cNvPr id="14" name="直接连接符 13"/>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40"/>
            <p:cNvGrpSpPr/>
            <p:nvPr/>
          </p:nvGrpSpPr>
          <p:grpSpPr bwMode="auto">
            <a:xfrm>
              <a:off x="2929753" y="1778111"/>
              <a:ext cx="589964" cy="530447"/>
              <a:chOff x="2929753" y="1816211"/>
              <a:chExt cx="589964" cy="530447"/>
            </a:xfrm>
          </p:grpSpPr>
          <p:sp>
            <p:nvSpPr>
              <p:cNvPr id="16" name="平行四边形 15"/>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7" name="文本框 42"/>
              <p:cNvSpPr txBox="1">
                <a:spLocks noChangeArrowheads="1"/>
              </p:cNvSpPr>
              <p:nvPr/>
            </p:nvSpPr>
            <p:spPr bwMode="auto">
              <a:xfrm>
                <a:off x="2974003" y="1820940"/>
                <a:ext cx="476633" cy="52571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dirty="0" smtClean="0">
                    <a:solidFill>
                      <a:schemeClr val="bg1"/>
                    </a:solidFill>
                    <a:latin typeface="微软雅黑" panose="020B0503020204020204" pitchFamily="34" charset="-122"/>
                    <a:ea typeface="微软雅黑" panose="020B0503020204020204" pitchFamily="34" charset="-122"/>
                  </a:rPr>
                  <a:t>五</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
        <p:nvSpPr>
          <p:cNvPr id="18" name="矩形 17"/>
          <p:cNvSpPr>
            <a:spLocks noChangeArrowheads="1"/>
          </p:cNvSpPr>
          <p:nvPr/>
        </p:nvSpPr>
        <p:spPr bwMode="auto">
          <a:xfrm>
            <a:off x="2170085" y="1500968"/>
            <a:ext cx="6027720" cy="479291"/>
          </a:xfrm>
          <a:prstGeom prst="rect">
            <a:avLst/>
          </a:prstGeom>
          <a:noFill/>
          <a:ln w="9525">
            <a:noFill/>
            <a:miter lim="800000"/>
          </a:ln>
        </p:spPr>
        <p:txBody>
          <a:bodyPr wrap="square" lIns="108896" tIns="54448" rIns="108896" bIns="54448">
            <a:spAutoFit/>
          </a:bodyPr>
          <a:lstStyle/>
          <a:p>
            <a:r>
              <a:rPr lang="zh-CN" altLang="en-US" b="1" dirty="0" smtClean="0">
                <a:solidFill>
                  <a:schemeClr val="accent1">
                    <a:lumMod val="75000"/>
                  </a:schemeClr>
                </a:solidFill>
                <a:latin typeface="微软雅黑" panose="020B0503020204020204" pitchFamily="34" charset="-122"/>
                <a:ea typeface="微软雅黑" panose="020B0503020204020204" pitchFamily="34" charset="-122"/>
                <a:sym typeface="+mn-ea"/>
              </a:rPr>
              <a:t>严格教育和管理，严肃党内政治生活</a:t>
            </a:r>
            <a:endParaRPr lang="zh-CN" altLang="en-US" b="1" dirty="0" smtClean="0">
              <a:solidFill>
                <a:schemeClr val="accent1">
                  <a:lumMod val="75000"/>
                </a:schemeClr>
              </a:solidFill>
              <a:latin typeface="微软雅黑" panose="020B0503020204020204" pitchFamily="34" charset="-122"/>
              <a:ea typeface="微软雅黑" panose="020B0503020204020204" pitchFamily="34" charset="-122"/>
              <a:sym typeface="+mn-ea"/>
            </a:endParaRPr>
          </a:p>
        </p:txBody>
      </p:sp>
      <p:sp>
        <p:nvSpPr>
          <p:cNvPr id="15" name="内容占位符 2"/>
          <p:cNvSpPr txBox="1"/>
          <p:nvPr/>
        </p:nvSpPr>
        <p:spPr>
          <a:xfrm>
            <a:off x="741325" y="2189979"/>
            <a:ext cx="10572823" cy="40258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sz="2200" b="1" dirty="0" smtClean="0">
                <a:solidFill>
                  <a:srgbClr val="FF0000"/>
                </a:solidFill>
                <a:latin typeface="楷体" panose="02010609060101010101" pitchFamily="49" charset="-122"/>
                <a:ea typeface="楷体" panose="02010609060101010101" pitchFamily="49" charset="-122"/>
              </a:rPr>
              <a:t>教育培训、培养锻炼、监督管理好干部</a:t>
            </a:r>
            <a:r>
              <a:rPr lang="zh-CN" altLang="en-US" sz="2200" b="1" dirty="0" smtClean="0">
                <a:latin typeface="楷体" panose="02010609060101010101" pitchFamily="49" charset="-122"/>
                <a:ea typeface="楷体" panose="02010609060101010101" pitchFamily="49" charset="-122"/>
              </a:rPr>
              <a:t>。“管”要体现在日常，掌握干部思想工作生活状况，发现苗头性问题及时扯扯袖子、批评教育，校正干部成长的方向。</a:t>
            </a:r>
            <a:endParaRPr lang="zh-CN" altLang="en-US" sz="2200" b="1" dirty="0" smtClean="0">
              <a:latin typeface="楷体" panose="02010609060101010101" pitchFamily="49" charset="-122"/>
              <a:ea typeface="楷体" panose="02010609060101010101" pitchFamily="49" charset="-122"/>
            </a:endParaRPr>
          </a:p>
          <a:p>
            <a:pPr>
              <a:lnSpc>
                <a:spcPct val="120000"/>
              </a:lnSpc>
            </a:pPr>
            <a:r>
              <a:rPr lang="zh-CN" altLang="en-US" sz="2200" b="1" dirty="0" smtClean="0">
                <a:solidFill>
                  <a:srgbClr val="FF0000"/>
                </a:solidFill>
                <a:latin typeface="楷体" panose="02010609060101010101" pitchFamily="49" charset="-122"/>
                <a:ea typeface="楷体" panose="02010609060101010101" pitchFamily="49" charset="-122"/>
              </a:rPr>
              <a:t>改进干部考察考核工作，掌握干部的日常表现</a:t>
            </a:r>
            <a:r>
              <a:rPr lang="zh-CN" altLang="en-US" sz="2200" b="1" dirty="0" smtClean="0">
                <a:latin typeface="楷体" panose="02010609060101010101" pitchFamily="49" charset="-122"/>
                <a:ea typeface="楷体" panose="02010609060101010101" pitchFamily="49" charset="-122"/>
              </a:rPr>
              <a:t>，要看组织交给每项工作的完成质量、遇到急难险重任务能否顶得上去，不能等到选任干部时考察一次，也不能到年终考核一回。</a:t>
            </a:r>
            <a:endParaRPr lang="zh-CN" altLang="en-US" sz="2200" b="1" dirty="0" smtClean="0">
              <a:latin typeface="楷体" panose="02010609060101010101" pitchFamily="49" charset="-122"/>
              <a:ea typeface="楷体" panose="02010609060101010101" pitchFamily="49" charset="-122"/>
            </a:endParaRPr>
          </a:p>
          <a:p>
            <a:pPr>
              <a:lnSpc>
                <a:spcPct val="120000"/>
              </a:lnSpc>
            </a:pPr>
            <a:r>
              <a:rPr lang="zh-CN" altLang="en-US" sz="2200" b="1" dirty="0" smtClean="0">
                <a:solidFill>
                  <a:srgbClr val="FF0000"/>
                </a:solidFill>
                <a:effectLst/>
                <a:latin typeface="楷体" panose="02010609060101010101" pitchFamily="49" charset="-122"/>
                <a:ea typeface="楷体" panose="02010609060101010101" pitchFamily="49" charset="-122"/>
              </a:rPr>
              <a:t>严肃党内政治生活，认真落实“三会一课”制度，</a:t>
            </a:r>
            <a:r>
              <a:rPr lang="zh-CN" altLang="en-US" sz="2200" b="1" dirty="0" smtClean="0">
                <a:solidFill>
                  <a:srgbClr val="FF0000"/>
                </a:solidFill>
                <a:effectLst/>
                <a:latin typeface="楷体" panose="02010609060101010101" pitchFamily="49" charset="-122"/>
                <a:ea typeface="楷体" panose="02010609060101010101" pitchFamily="49" charset="-122"/>
                <a:sym typeface="+mn-ea"/>
              </a:rPr>
              <a:t>创新党组织活动方式</a:t>
            </a:r>
            <a:r>
              <a:rPr lang="zh-CN" altLang="en-US" sz="2200" b="1" dirty="0" smtClean="0">
                <a:latin typeface="楷体" panose="02010609060101010101" pitchFamily="49" charset="-122"/>
                <a:ea typeface="楷体" panose="02010609060101010101" pitchFamily="49" charset="-122"/>
                <a:sym typeface="+mn-ea"/>
              </a:rPr>
              <a:t>。</a:t>
            </a:r>
            <a:r>
              <a:rPr lang="zh-CN" altLang="en-US" sz="2200" b="1" dirty="0" smtClean="0">
                <a:latin typeface="楷体" panose="02010609060101010101" pitchFamily="49" charset="-122"/>
                <a:ea typeface="楷体" panose="02010609060101010101" pitchFamily="49" charset="-122"/>
              </a:rPr>
              <a:t>开好民主生活会、组织生活会，着力增强党内政治生活的政治性、时代性、原则性、战斗性，认真开展批评和自我批评，不走过场、不回避问题，坚决克服党的组织生活随意化、庸俗化、娱乐化的倾向。</a:t>
            </a:r>
            <a:endParaRPr lang="zh-CN" altLang="en-US" sz="2200" b="1" dirty="0" smtClean="0">
              <a:latin typeface="楷体" panose="02010609060101010101" pitchFamily="49" charset="-122"/>
              <a:ea typeface="楷体" panose="02010609060101010101" pitchFamily="49"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1+#ppt_w/2"/>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3938935" y="2915053"/>
            <a:ext cx="792088" cy="140628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zh-CN" altLang="en-US" sz="3200" b="1" dirty="0" smtClean="0">
                <a:latin typeface="微软雅黑" panose="020B0503020204020204" pitchFamily="34" charset="-122"/>
                <a:ea typeface="微软雅黑" panose="020B0503020204020204" pitchFamily="34" charset="-122"/>
                <a:cs typeface="Arial Unicode MS" panose="020B0604020202020204" pitchFamily="34" charset="-122"/>
              </a:rPr>
              <a:t>二</a:t>
            </a:r>
            <a:endParaRPr lang="zh-CN" altLang="en-US" sz="3200" b="1" dirty="0">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3" name="组合 67"/>
          <p:cNvGrpSpPr/>
          <p:nvPr/>
        </p:nvGrpSpPr>
        <p:grpSpPr>
          <a:xfrm>
            <a:off x="5027604" y="2830504"/>
            <a:ext cx="6786610" cy="1600478"/>
            <a:chOff x="6303616" y="1542974"/>
            <a:chExt cx="3794664" cy="582137"/>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303616" y="1542974"/>
              <a:ext cx="3794664" cy="582137"/>
            </a:xfrm>
            <a:prstGeom prst="rect">
              <a:avLst/>
            </a:prstGeom>
          </p:spPr>
          <p:txBody>
            <a:bodyPr wrap="square" lIns="121960" tIns="60980" rIns="121960" bIns="60980" anchor="ctr">
              <a:spAutoFit/>
            </a:bodyPr>
            <a:lstStyle/>
            <a:p>
              <a:pPr algn="ctr">
                <a:lnSpc>
                  <a:spcPct val="150000"/>
                </a:lnSpc>
                <a:defRPr/>
              </a:pPr>
              <a:r>
                <a:rPr lang="zh-CN" altLang="en-US" sz="3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当前教育系统党风廉政建设和</a:t>
              </a:r>
              <a:endParaRPr lang="en-US" altLang="zh-CN" sz="3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50000"/>
                </a:lnSpc>
                <a:defRPr/>
              </a:pPr>
              <a:r>
                <a:rPr lang="zh-CN" altLang="en-US" sz="3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反腐败斗争形势</a:t>
              </a:r>
              <a:endParaRPr lang="zh-CN" altLang="en-US"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15184"/>
            <a:ext cx="3722911" cy="6844404"/>
          </a:xfrm>
          <a:prstGeom prst="rect">
            <a:avLst/>
          </a:prstGeom>
        </p:spPr>
      </p:pic>
    </p:spTree>
  </p:cSld>
  <p:clrMapOvr>
    <a:masterClrMapping/>
  </p:clrMapOvr>
  <p:transition spd="slow" advTm="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0"/>
            <a:ext cx="8501122" cy="857256"/>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573730"/>
              <a:ext cx="3300828" cy="677925"/>
            </a:xfrm>
            <a:prstGeom prst="rect">
              <a:avLst/>
            </a:prstGeom>
          </p:spPr>
          <p:txBody>
            <a:bodyPr wrap="square" lIns="121960" tIns="60980" rIns="121960" bIns="60980" anchor="ctr">
              <a:spAutoFit/>
            </a:bodyPr>
            <a:lstStyle/>
            <a:p>
              <a:pPr algn="ctr">
                <a:lnSpc>
                  <a:spcPct val="150000"/>
                </a:lnSpc>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当前教育系统党风廉政建设和反腐败斗争形势</a:t>
              </a:r>
              <a:endPar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22" name="组合 21"/>
          <p:cNvGrpSpPr/>
          <p:nvPr/>
        </p:nvGrpSpPr>
        <p:grpSpPr>
          <a:xfrm>
            <a:off x="1598581" y="1572406"/>
            <a:ext cx="7429552" cy="784263"/>
            <a:chOff x="2354576" y="2788407"/>
            <a:chExt cx="2197002" cy="784263"/>
          </a:xfrm>
        </p:grpSpPr>
        <p:grpSp>
          <p:nvGrpSpPr>
            <p:cNvPr id="13" name="组合 29"/>
            <p:cNvGrpSpPr/>
            <p:nvPr/>
          </p:nvGrpSpPr>
          <p:grpSpPr>
            <a:xfrm>
              <a:off x="2354576" y="2788407"/>
              <a:ext cx="2197002" cy="642942"/>
              <a:chOff x="3222390" y="1345912"/>
              <a:chExt cx="4287890" cy="494719"/>
            </a:xfrm>
            <a:solidFill>
              <a:srgbClr val="005D98"/>
            </a:solidFill>
          </p:grpSpPr>
          <p:sp>
            <p:nvSpPr>
              <p:cNvPr id="19" name="燕尾形 18"/>
              <p:cNvSpPr/>
              <p:nvPr/>
            </p:nvSpPr>
            <p:spPr>
              <a:xfrm rot="10800000">
                <a:off x="6487384" y="1345912"/>
                <a:ext cx="1022896" cy="494718"/>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schemeClr val="tx1"/>
                  </a:solidFill>
                </a:endParaRPr>
              </a:p>
            </p:txBody>
          </p:sp>
          <p:sp>
            <p:nvSpPr>
              <p:cNvPr id="20" name="矩形 19"/>
              <p:cNvSpPr/>
              <p:nvPr/>
            </p:nvSpPr>
            <p:spPr>
              <a:xfrm>
                <a:off x="3222390" y="1345913"/>
                <a:ext cx="3835400" cy="49471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rPr>
                  <a:t>一、党的十八大以来教育系统全面从严治党有力推进</a:t>
                </a:r>
                <a:endParaRPr lang="zh-CN" altLang="zh-CN" sz="2000" b="1" dirty="0">
                  <a:solidFill>
                    <a:schemeClr val="accent1">
                      <a:lumMod val="75000"/>
                    </a:schemeClr>
                  </a:solidFill>
                  <a:latin typeface="微软雅黑" panose="020B0503020204020204" pitchFamily="34" charset="-122"/>
                  <a:ea typeface="微软雅黑" panose="020B0503020204020204" pitchFamily="34" charset="-122"/>
                </a:endParaRPr>
              </a:p>
            </p:txBody>
          </p:sp>
        </p:grpSp>
        <p:sp>
          <p:nvSpPr>
            <p:cNvPr id="21" name="等腰三角形 20"/>
            <p:cNvSpPr/>
            <p:nvPr/>
          </p:nvSpPr>
          <p:spPr>
            <a:xfrm flipH="1" flipV="1">
              <a:off x="2363605" y="3431349"/>
              <a:ext cx="306546" cy="141321"/>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grpSp>
      <p:sp>
        <p:nvSpPr>
          <p:cNvPr id="23" name="矩形 22"/>
          <p:cNvSpPr/>
          <p:nvPr/>
        </p:nvSpPr>
        <p:spPr>
          <a:xfrm>
            <a:off x="598449" y="2572538"/>
            <a:ext cx="7358114" cy="2123658"/>
          </a:xfrm>
          <a:prstGeom prst="rect">
            <a:avLst/>
          </a:prstGeom>
        </p:spPr>
        <p:txBody>
          <a:bodyPr wrap="square">
            <a:spAutoFit/>
          </a:bodyPr>
          <a:lstStyle/>
          <a:p>
            <a:pPr marL="137160" indent="457200" algn="just">
              <a:lnSpc>
                <a:spcPct val="120000"/>
              </a:lnSpc>
            </a:pPr>
            <a:r>
              <a:rPr lang="en-US" altLang="zh-CN" sz="2200" b="1" dirty="0">
                <a:latin typeface="楷体" panose="02010609060101010101" pitchFamily="49" charset="-122"/>
                <a:ea typeface="楷体" panose="02010609060101010101" pitchFamily="49" charset="-122"/>
                <a:sym typeface="+mn-ea"/>
              </a:rPr>
              <a:t>1</a:t>
            </a:r>
            <a:r>
              <a:rPr lang="en-US" altLang="zh-CN" sz="2200" b="1" dirty="0" smtClean="0">
                <a:latin typeface="楷体" panose="02010609060101010101" pitchFamily="49" charset="-122"/>
                <a:ea typeface="楷体" panose="02010609060101010101" pitchFamily="49" charset="-122"/>
                <a:sym typeface="+mn-ea"/>
              </a:rPr>
              <a:t>.“</a:t>
            </a:r>
            <a:r>
              <a:rPr lang="zh-CN" altLang="en-US" sz="2200" b="1" dirty="0" smtClean="0">
                <a:latin typeface="楷体" panose="02010609060101010101" pitchFamily="49" charset="-122"/>
                <a:ea typeface="楷体" panose="02010609060101010101" pitchFamily="49" charset="-122"/>
                <a:sym typeface="+mn-ea"/>
              </a:rPr>
              <a:t>两个责任”</a:t>
            </a:r>
            <a:r>
              <a:rPr lang="zh-CN" altLang="en-US" sz="2200" b="1" dirty="0">
                <a:latin typeface="楷体" panose="02010609060101010101" pitchFamily="49" charset="-122"/>
                <a:ea typeface="楷体" panose="02010609060101010101" pitchFamily="49" charset="-122"/>
                <a:sym typeface="+mn-ea"/>
              </a:rPr>
              <a:t>有效落实。各单位普遍制定落实全面从严治党主体责任实施办法，明确党组织主体责任、</a:t>
            </a:r>
            <a:r>
              <a:rPr lang="zh-CN" altLang="en-US" sz="2200" b="1" dirty="0">
                <a:solidFill>
                  <a:srgbClr val="FF0000"/>
                </a:solidFill>
                <a:latin typeface="楷体" panose="02010609060101010101" pitchFamily="49" charset="-122"/>
                <a:ea typeface="楷体" panose="02010609060101010101" pitchFamily="49" charset="-122"/>
                <a:sym typeface="+mn-ea"/>
              </a:rPr>
              <a:t>“一把手”第一责任人责任和领导班子成员“一岗双责”</a:t>
            </a:r>
            <a:r>
              <a:rPr lang="zh-CN" altLang="en-US" sz="2200" b="1" dirty="0">
                <a:latin typeface="楷体" panose="02010609060101010101" pitchFamily="49" charset="-122"/>
                <a:ea typeface="楷体" panose="02010609060101010101" pitchFamily="49" charset="-122"/>
                <a:sym typeface="+mn-ea"/>
              </a:rPr>
              <a:t>，纪检部门加快推进“三转”，管党治党逐步转向严紧硬，真管真严、敢管敢严、长管长严的局面正在形成。</a:t>
            </a:r>
            <a:endParaRPr lang="zh-CN" altLang="en-US" sz="2200" b="1" dirty="0">
              <a:latin typeface="楷体" panose="02010609060101010101" pitchFamily="49" charset="-122"/>
              <a:ea typeface="楷体" panose="02010609060101010101" pitchFamily="49" charset="-122"/>
              <a:sym typeface="+mn-ea"/>
            </a:endParaRPr>
          </a:p>
        </p:txBody>
      </p:sp>
      <p:sp>
        <p:nvSpPr>
          <p:cNvPr id="24" name="内容占位符 2"/>
          <p:cNvSpPr txBox="1"/>
          <p:nvPr/>
        </p:nvSpPr>
        <p:spPr>
          <a:xfrm>
            <a:off x="598449" y="4715678"/>
            <a:ext cx="10858576" cy="1786233"/>
          </a:xfrm>
          <a:prstGeom prst="rect">
            <a:avLst/>
          </a:prstGeom>
        </p:spPr>
        <p:txBody>
          <a:bodyPr>
            <a:normAutofit/>
          </a:bodyPr>
          <a:lstStyle/>
          <a:p>
            <a:pPr marL="137160" marR="0" lvl="0" indent="457200" algn="just" defTabSz="1219200" rtl="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22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mn-ea"/>
              </a:rPr>
              <a:t>2.</a:t>
            </a:r>
            <a:r>
              <a:rPr kumimoji="0" lang="zh-CN" altLang="en-US" sz="22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mn-ea"/>
              </a:rPr>
              <a:t>“四风”问题得到有力纠正。部党组细化</a:t>
            </a:r>
            <a:r>
              <a:rPr kumimoji="0" lang="zh-CN" altLang="en-US" sz="22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sym typeface="+mn-ea"/>
              </a:rPr>
              <a:t>公务用车、办公用房、公款出国、干部讲课取酬、财务资产管理、科研管理等</a:t>
            </a:r>
            <a:r>
              <a:rPr kumimoji="0" lang="zh-CN" altLang="en-US" sz="22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mn-ea"/>
              </a:rPr>
              <a:t>领域管理办法20余项，建立教育领域作风建设的长效机制，持之以恒地推动中央八项规定精神落地生根。教育系统党风政风行风明显改善，“四风”问题和违反中央八项规定精神的案件大幅减少。</a:t>
            </a:r>
            <a:endParaRPr kumimoji="0" lang="zh-CN" altLang="en-US" sz="22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p:txBody>
      </p:sp>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97077" y="2199012"/>
            <a:ext cx="3901273" cy="2302352"/>
          </a:xfrm>
          <a:prstGeom prst="rect">
            <a:avLst/>
          </a:prstGeom>
        </p:spPr>
      </p:pic>
    </p:spTree>
  </p:cSld>
  <p:clrMapOvr>
    <a:masterClrMapping/>
  </p:clrMapOvr>
  <p:transition spd="slow" advTm="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0"/>
            <a:ext cx="8501122" cy="857256"/>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573730"/>
              <a:ext cx="3300828" cy="677925"/>
            </a:xfrm>
            <a:prstGeom prst="rect">
              <a:avLst/>
            </a:prstGeom>
          </p:spPr>
          <p:txBody>
            <a:bodyPr wrap="square" lIns="121960" tIns="60980" rIns="121960" bIns="60980" anchor="ctr">
              <a:spAutoFit/>
            </a:bodyPr>
            <a:lstStyle/>
            <a:p>
              <a:pPr algn="ctr">
                <a:lnSpc>
                  <a:spcPct val="150000"/>
                </a:lnSpc>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当前教育系统党风廉政建设和反腐败斗争形势</a:t>
              </a:r>
              <a:endPar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3" name="组合 12"/>
          <p:cNvGrpSpPr/>
          <p:nvPr/>
        </p:nvGrpSpPr>
        <p:grpSpPr>
          <a:xfrm>
            <a:off x="1598581" y="1572406"/>
            <a:ext cx="7429552" cy="784263"/>
            <a:chOff x="2354576" y="2788407"/>
            <a:chExt cx="2197002" cy="784263"/>
          </a:xfrm>
        </p:grpSpPr>
        <p:grpSp>
          <p:nvGrpSpPr>
            <p:cNvPr id="14" name="组合 29"/>
            <p:cNvGrpSpPr/>
            <p:nvPr/>
          </p:nvGrpSpPr>
          <p:grpSpPr>
            <a:xfrm>
              <a:off x="2354576" y="2788407"/>
              <a:ext cx="2197002" cy="642942"/>
              <a:chOff x="3222390" y="1345912"/>
              <a:chExt cx="4287890" cy="494719"/>
            </a:xfrm>
            <a:solidFill>
              <a:srgbClr val="005D98"/>
            </a:solidFill>
          </p:grpSpPr>
          <p:sp>
            <p:nvSpPr>
              <p:cNvPr id="16" name="燕尾形 15"/>
              <p:cNvSpPr/>
              <p:nvPr/>
            </p:nvSpPr>
            <p:spPr>
              <a:xfrm rot="10800000">
                <a:off x="6487384" y="1345912"/>
                <a:ext cx="1022896" cy="494718"/>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schemeClr val="tx1"/>
                  </a:solidFill>
                </a:endParaRPr>
              </a:p>
            </p:txBody>
          </p:sp>
          <p:sp>
            <p:nvSpPr>
              <p:cNvPr id="17" name="矩形 16"/>
              <p:cNvSpPr/>
              <p:nvPr/>
            </p:nvSpPr>
            <p:spPr>
              <a:xfrm>
                <a:off x="3222390" y="1345913"/>
                <a:ext cx="3835400" cy="49471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rPr>
                  <a:t>二、</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高校腐败</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rPr>
                  <a:t>问题的突出</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特点</a:t>
                </a:r>
                <a:endParaRPr lang="zh-CN" altLang="zh-CN" sz="2000" b="1" dirty="0">
                  <a:solidFill>
                    <a:schemeClr val="accent1">
                      <a:lumMod val="75000"/>
                    </a:schemeClr>
                  </a:solidFill>
                  <a:latin typeface="微软雅黑" panose="020B0503020204020204" pitchFamily="34" charset="-122"/>
                  <a:ea typeface="微软雅黑" panose="020B0503020204020204" pitchFamily="34" charset="-122"/>
                </a:endParaRPr>
              </a:p>
            </p:txBody>
          </p:sp>
        </p:grpSp>
        <p:sp>
          <p:nvSpPr>
            <p:cNvPr id="15" name="等腰三角形 14"/>
            <p:cNvSpPr/>
            <p:nvPr/>
          </p:nvSpPr>
          <p:spPr>
            <a:xfrm flipH="1" flipV="1">
              <a:off x="2363605" y="3431349"/>
              <a:ext cx="306546" cy="141321"/>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grpSp>
      <p:sp>
        <p:nvSpPr>
          <p:cNvPr id="18" name="内容占位符 2"/>
          <p:cNvSpPr txBox="1"/>
          <p:nvPr/>
        </p:nvSpPr>
        <p:spPr>
          <a:xfrm>
            <a:off x="1527143" y="2501100"/>
            <a:ext cx="9501254" cy="3786214"/>
          </a:xfrm>
          <a:prstGeom prst="rect">
            <a:avLst/>
          </a:prstGeom>
        </p:spPr>
        <p:txBody>
          <a:bodyPr>
            <a:normAutofit fontScale="92500" lnSpcReduction="10000"/>
          </a:bodyPr>
          <a:lstStyle/>
          <a:p>
            <a:r>
              <a:rPr lang="en-US" altLang="zh-CN" b="1" dirty="0" smtClean="0">
                <a:latin typeface="楷体" panose="02010609060101010101" pitchFamily="49" charset="-122"/>
                <a:ea typeface="楷体" panose="02010609060101010101" pitchFamily="49" charset="-122"/>
              </a:rPr>
              <a:t>1.</a:t>
            </a:r>
            <a:r>
              <a:rPr lang="zh-CN" altLang="en-US" b="1" dirty="0" smtClean="0">
                <a:latin typeface="楷体" panose="02010609060101010101" pitchFamily="49" charset="-122"/>
                <a:ea typeface="楷体" panose="02010609060101010101" pitchFamily="49" charset="-122"/>
              </a:rPr>
              <a:t>涉及</a:t>
            </a:r>
            <a:r>
              <a:rPr lang="zh-CN" altLang="en-US" b="1" dirty="0">
                <a:latin typeface="楷体" panose="02010609060101010101" pitchFamily="49" charset="-122"/>
                <a:ea typeface="楷体" panose="02010609060101010101" pitchFamily="49" charset="-122"/>
              </a:rPr>
              <a:t>领域广。高校具有权力高度集中和资源高度丰富的双重特点，权力寻租和利益输送的风险交织。经费管理、选人用人、国有资产、考试招生、合作办学、基建后勤、附属医院等方面问题易发多发</a:t>
            </a:r>
            <a:r>
              <a:rPr lang="zh-CN" altLang="en-US" b="1" dirty="0" smtClean="0">
                <a:latin typeface="楷体" panose="02010609060101010101" pitchFamily="49" charset="-122"/>
                <a:ea typeface="楷体" panose="02010609060101010101" pitchFamily="49" charset="-122"/>
              </a:rPr>
              <a:t>。</a:t>
            </a:r>
            <a:endParaRPr lang="en-US" altLang="zh-CN" b="1" dirty="0" smtClean="0">
              <a:latin typeface="楷体" panose="02010609060101010101" pitchFamily="49" charset="-122"/>
              <a:ea typeface="楷体" panose="02010609060101010101" pitchFamily="49" charset="-122"/>
            </a:endParaRPr>
          </a:p>
          <a:p>
            <a:endParaRPr lang="zh-CN" altLang="en-US" b="1" dirty="0">
              <a:latin typeface="楷体" panose="02010609060101010101" pitchFamily="49" charset="-122"/>
              <a:ea typeface="楷体" panose="02010609060101010101" pitchFamily="49" charset="-122"/>
            </a:endParaRPr>
          </a:p>
          <a:p>
            <a:r>
              <a:rPr lang="en-US" altLang="zh-CN" b="1" dirty="0" smtClean="0">
                <a:latin typeface="楷体" panose="02010609060101010101" pitchFamily="49" charset="-122"/>
                <a:ea typeface="楷体" panose="02010609060101010101" pitchFamily="49" charset="-122"/>
              </a:rPr>
              <a:t>2.</a:t>
            </a:r>
            <a:r>
              <a:rPr lang="zh-CN" altLang="en-US" b="1" dirty="0" smtClean="0">
                <a:latin typeface="楷体" panose="02010609060101010101" pitchFamily="49" charset="-122"/>
                <a:ea typeface="楷体" panose="02010609060101010101" pitchFamily="49" charset="-122"/>
              </a:rPr>
              <a:t>“微腐败”</a:t>
            </a:r>
            <a:r>
              <a:rPr lang="zh-CN" altLang="en-US" b="1" dirty="0">
                <a:latin typeface="楷体" panose="02010609060101010101" pitchFamily="49" charset="-122"/>
                <a:ea typeface="楷体" panose="02010609060101010101" pitchFamily="49" charset="-122"/>
              </a:rPr>
              <a:t>占比高。除极少数领导干部发生贪污贿赂犯罪等严重腐败外，高校绝大多数违纪违法案件都是轻微腐败问题。利用职务便利为本人或家人谋利、收受礼品礼金等损害群众利益、损害教育公平公正问题相对较多，败坏师德师风问题也时有发生</a:t>
            </a:r>
            <a:r>
              <a:rPr lang="zh-CN" altLang="en-US" b="1" dirty="0" smtClean="0">
                <a:latin typeface="楷体" panose="02010609060101010101" pitchFamily="49" charset="-122"/>
                <a:ea typeface="楷体" panose="02010609060101010101" pitchFamily="49" charset="-122"/>
              </a:rPr>
              <a:t>。</a:t>
            </a:r>
            <a:endParaRPr lang="en-US" altLang="zh-CN" b="1" dirty="0" smtClean="0">
              <a:latin typeface="楷体" panose="02010609060101010101" pitchFamily="49" charset="-122"/>
              <a:ea typeface="楷体" panose="02010609060101010101" pitchFamily="49" charset="-122"/>
            </a:endParaRPr>
          </a:p>
          <a:p>
            <a:endParaRPr lang="zh-CN" altLang="en-US" b="1" dirty="0">
              <a:latin typeface="楷体" panose="02010609060101010101" pitchFamily="49" charset="-122"/>
              <a:ea typeface="楷体" panose="02010609060101010101" pitchFamily="49" charset="-122"/>
            </a:endParaRPr>
          </a:p>
          <a:p>
            <a:r>
              <a:rPr lang="en-US" altLang="zh-CN" b="1" dirty="0" smtClean="0">
                <a:latin typeface="楷体" panose="02010609060101010101" pitchFamily="49" charset="-122"/>
                <a:ea typeface="楷体" panose="02010609060101010101" pitchFamily="49" charset="-122"/>
              </a:rPr>
              <a:t>3.</a:t>
            </a:r>
            <a:r>
              <a:rPr lang="zh-CN" altLang="en-US" b="1" dirty="0" smtClean="0">
                <a:latin typeface="楷体" panose="02010609060101010101" pitchFamily="49" charset="-122"/>
                <a:ea typeface="楷体" panose="02010609060101010101" pitchFamily="49" charset="-122"/>
              </a:rPr>
              <a:t>多种</a:t>
            </a:r>
            <a:r>
              <a:rPr lang="zh-CN" altLang="en-US" b="1" dirty="0">
                <a:latin typeface="楷体" panose="02010609060101010101" pitchFamily="49" charset="-122"/>
                <a:ea typeface="楷体" panose="02010609060101010101" pitchFamily="49" charset="-122"/>
              </a:rPr>
              <a:t>问题交织。一些高校发生的腐败问题具有复杂性，政治问题和经济问题渗透，行政权力和学术权力叠加，失德失范行为和违纪违法问题并存，校内人员与校外人员勾连，等等。</a:t>
            </a:r>
            <a:endParaRPr lang="zh-CN" altLang="en-US" b="1" dirty="0">
              <a:latin typeface="楷体" panose="02010609060101010101" pitchFamily="49" charset="-122"/>
              <a:ea typeface="楷体" panose="02010609060101010101" pitchFamily="49" charset="-122"/>
            </a:endParaRPr>
          </a:p>
          <a:p>
            <a:pPr marL="137160" marR="0" lvl="0" indent="0" algn="l" defTabSz="1219200" rtl="0" eaLnBrk="1" fontAlgn="auto" latinLnBrk="0" hangingPunct="1">
              <a:lnSpc>
                <a:spcPct val="160000"/>
              </a:lnSpc>
              <a:spcBef>
                <a:spcPct val="20000"/>
              </a:spcBef>
              <a:spcAft>
                <a:spcPts val="0"/>
              </a:spcAft>
              <a:buClrTx/>
              <a:buSzTx/>
              <a:buFont typeface="Arial" panose="020B0604020202020204" pitchFamily="34" charset="0"/>
              <a:buNone/>
              <a:defRPr/>
            </a:pPr>
            <a:endParaRPr kumimoji="0" lang="zh-CN" altLang="en-US" sz="21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advTm="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0"/>
            <a:ext cx="8501122" cy="857256"/>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573730"/>
              <a:ext cx="3300828" cy="677925"/>
            </a:xfrm>
            <a:prstGeom prst="rect">
              <a:avLst/>
            </a:prstGeom>
          </p:spPr>
          <p:txBody>
            <a:bodyPr wrap="square" lIns="121960" tIns="60980" rIns="121960" bIns="60980" anchor="ctr">
              <a:spAutoFit/>
            </a:bodyPr>
            <a:lstStyle/>
            <a:p>
              <a:pPr algn="ctr">
                <a:lnSpc>
                  <a:spcPct val="150000"/>
                </a:lnSpc>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当前教育系统党风廉政建设和反腐败斗争形势</a:t>
              </a:r>
              <a:endPar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 name="组合 12"/>
          <p:cNvGrpSpPr/>
          <p:nvPr/>
        </p:nvGrpSpPr>
        <p:grpSpPr>
          <a:xfrm>
            <a:off x="1598581" y="1572406"/>
            <a:ext cx="7429552" cy="784263"/>
            <a:chOff x="2354576" y="2788407"/>
            <a:chExt cx="2197002" cy="784263"/>
          </a:xfrm>
        </p:grpSpPr>
        <p:grpSp>
          <p:nvGrpSpPr>
            <p:cNvPr id="4" name="组合 29"/>
            <p:cNvGrpSpPr/>
            <p:nvPr/>
          </p:nvGrpSpPr>
          <p:grpSpPr>
            <a:xfrm>
              <a:off x="2354576" y="2788407"/>
              <a:ext cx="2197002" cy="642942"/>
              <a:chOff x="3222390" y="1345912"/>
              <a:chExt cx="4287890" cy="494719"/>
            </a:xfrm>
            <a:solidFill>
              <a:srgbClr val="005D98"/>
            </a:solidFill>
          </p:grpSpPr>
          <p:sp>
            <p:nvSpPr>
              <p:cNvPr id="16" name="燕尾形 15"/>
              <p:cNvSpPr/>
              <p:nvPr/>
            </p:nvSpPr>
            <p:spPr>
              <a:xfrm rot="10800000">
                <a:off x="6487384" y="1345912"/>
                <a:ext cx="1022896" cy="494718"/>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schemeClr val="tx1"/>
                  </a:solidFill>
                </a:endParaRPr>
              </a:p>
            </p:txBody>
          </p:sp>
          <p:sp>
            <p:nvSpPr>
              <p:cNvPr id="17" name="矩形 16"/>
              <p:cNvSpPr/>
              <p:nvPr/>
            </p:nvSpPr>
            <p:spPr>
              <a:xfrm>
                <a:off x="3222390" y="1345913"/>
                <a:ext cx="3835400" cy="49471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rPr>
                  <a:t>三、全面从严治党面临的各种风险挑战仍然严峻</a:t>
                </a:r>
                <a:endParaRPr lang="zh-CN" altLang="zh-CN" sz="2000" b="1" dirty="0">
                  <a:solidFill>
                    <a:schemeClr val="accent1">
                      <a:lumMod val="75000"/>
                    </a:schemeClr>
                  </a:solidFill>
                  <a:latin typeface="微软雅黑" panose="020B0503020204020204" pitchFamily="34" charset="-122"/>
                  <a:ea typeface="微软雅黑" panose="020B0503020204020204" pitchFamily="34" charset="-122"/>
                </a:endParaRPr>
              </a:p>
            </p:txBody>
          </p:sp>
        </p:grpSp>
        <p:sp>
          <p:nvSpPr>
            <p:cNvPr id="15" name="等腰三角形 14"/>
            <p:cNvSpPr/>
            <p:nvPr/>
          </p:nvSpPr>
          <p:spPr>
            <a:xfrm flipH="1" flipV="1">
              <a:off x="2363605" y="3431349"/>
              <a:ext cx="306546" cy="141321"/>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grpSp>
      <p:sp>
        <p:nvSpPr>
          <p:cNvPr id="13" name="内容占位符 2"/>
          <p:cNvSpPr txBox="1"/>
          <p:nvPr/>
        </p:nvSpPr>
        <p:spPr>
          <a:xfrm>
            <a:off x="1027078" y="2572537"/>
            <a:ext cx="9858444" cy="3975741"/>
          </a:xfrm>
          <a:prstGeom prst="rect">
            <a:avLst/>
          </a:prstGeom>
        </p:spPr>
        <p:txBody>
          <a:bodyPr>
            <a:normAutofit/>
          </a:bodyPr>
          <a:lstStyle/>
          <a:p>
            <a:pPr marL="137160" indent="457200" algn="just">
              <a:lnSpc>
                <a:spcPct val="120000"/>
              </a:lnSpc>
              <a:spcBef>
                <a:spcPct val="20000"/>
              </a:spcBef>
              <a:defRPr/>
            </a:pP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400" b="1" i="0" u="sng"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从信访举报和巡视移交问题线索反映情况看</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，近年来教育部直属系统信访举报量呈现持续增长态势，“去存量、遏增量”的任务艰巨。</a:t>
            </a:r>
            <a:endPar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137160" indent="457200" algn="just">
              <a:lnSpc>
                <a:spcPct val="120000"/>
              </a:lnSpc>
              <a:spcBef>
                <a:spcPct val="20000"/>
              </a:spcBef>
              <a:defRPr/>
            </a:pPr>
            <a:r>
              <a:rPr lang="en-US" altLang="zh-CN" b="1" noProof="0" dirty="0" smtClean="0">
                <a:ln>
                  <a:noFill/>
                </a:ln>
                <a:effectLst/>
                <a:uLnTx/>
                <a:uFillTx/>
                <a:latin typeface="楷体" panose="02010609060101010101" pitchFamily="49" charset="-122"/>
                <a:ea typeface="楷体" panose="02010609060101010101" pitchFamily="49" charset="-122"/>
                <a:sym typeface="+mn-ea"/>
              </a:rPr>
              <a:t>2.</a:t>
            </a:r>
            <a:r>
              <a:rPr lang="zh-CN" altLang="en-US" b="1" u="sng" noProof="0" dirty="0" smtClean="0">
                <a:ln>
                  <a:noFill/>
                </a:ln>
                <a:effectLst/>
                <a:uLnTx/>
                <a:uFillTx/>
                <a:latin typeface="楷体" panose="02010609060101010101" pitchFamily="49" charset="-122"/>
                <a:ea typeface="楷体" panose="02010609060101010101" pitchFamily="49" charset="-122"/>
                <a:sym typeface="+mn-ea"/>
              </a:rPr>
              <a:t>从执纪审查情况看</a:t>
            </a:r>
            <a:r>
              <a:rPr lang="zh-CN" altLang="en-US" b="1" noProof="0" dirty="0" smtClean="0">
                <a:ln>
                  <a:noFill/>
                </a:ln>
                <a:effectLst/>
                <a:uLnTx/>
                <a:uFillTx/>
                <a:latin typeface="楷体" panose="02010609060101010101" pitchFamily="49" charset="-122"/>
                <a:ea typeface="楷体" panose="02010609060101010101" pitchFamily="49" charset="-122"/>
                <a:sym typeface="+mn-ea"/>
              </a:rPr>
              <a:t>，违反“六大纪律”的问题均有发生。</a:t>
            </a:r>
            <a:endParaRPr lang="zh-CN" altLang="en-US" b="1" noProof="0" dirty="0" smtClean="0">
              <a:ln>
                <a:noFill/>
              </a:ln>
              <a:effectLst/>
              <a:uLnTx/>
              <a:uFillTx/>
              <a:latin typeface="楷体" panose="02010609060101010101" pitchFamily="49" charset="-122"/>
              <a:ea typeface="楷体" panose="02010609060101010101" pitchFamily="49" charset="-122"/>
              <a:sym typeface="+mn-ea"/>
            </a:endParaRPr>
          </a:p>
          <a:p>
            <a:pPr marL="137160" indent="457200" algn="just">
              <a:lnSpc>
                <a:spcPct val="120000"/>
              </a:lnSpc>
              <a:spcBef>
                <a:spcPct val="20000"/>
              </a:spcBef>
              <a:defRPr/>
            </a:pPr>
            <a:r>
              <a:rPr lang="en-US" altLang="zh-CN" b="1" u="sng" noProof="0" dirty="0" smtClean="0">
                <a:ln>
                  <a:noFill/>
                </a:ln>
                <a:effectLst/>
                <a:uLnTx/>
                <a:uFillTx/>
                <a:latin typeface="楷体" panose="02010609060101010101" pitchFamily="49" charset="-122"/>
                <a:ea typeface="楷体" panose="02010609060101010101" pitchFamily="49" charset="-122"/>
                <a:sym typeface="+mn-ea"/>
              </a:rPr>
              <a:t>3.</a:t>
            </a:r>
            <a:r>
              <a:rPr lang="zh-CN" altLang="en-US" b="1" u="sng" noProof="0" dirty="0" smtClean="0">
                <a:ln>
                  <a:noFill/>
                </a:ln>
                <a:effectLst/>
                <a:uLnTx/>
                <a:uFillTx/>
                <a:latin typeface="楷体" panose="02010609060101010101" pitchFamily="49" charset="-122"/>
                <a:ea typeface="楷体" panose="02010609060101010101" pitchFamily="49" charset="-122"/>
                <a:sym typeface="+mn-ea"/>
              </a:rPr>
              <a:t>从纠正“四风”问题情况看</a:t>
            </a:r>
            <a:r>
              <a:rPr lang="zh-CN" altLang="en-US" b="1" noProof="0" dirty="0" smtClean="0">
                <a:ln>
                  <a:noFill/>
                </a:ln>
                <a:effectLst/>
                <a:uLnTx/>
                <a:uFillTx/>
                <a:latin typeface="楷体" panose="02010609060101010101" pitchFamily="49" charset="-122"/>
                <a:ea typeface="楷体" panose="02010609060101010101" pitchFamily="49" charset="-122"/>
                <a:sym typeface="+mn-ea"/>
              </a:rPr>
              <a:t>，违反中央八项规定精神问题时有发生、屡禁不止，反弹回潮压力很大。</a:t>
            </a:r>
            <a:endParaRPr lang="zh-CN" altLang="en-US" b="1" dirty="0">
              <a:latin typeface="楷体" panose="02010609060101010101" pitchFamily="49" charset="-122"/>
              <a:ea typeface="楷体" panose="02010609060101010101" pitchFamily="49" charset="-122"/>
            </a:endParaRPr>
          </a:p>
        </p:txBody>
      </p:sp>
      <p:sp>
        <p:nvSpPr>
          <p:cNvPr id="14" name="直角上箭头 13"/>
          <p:cNvSpPr/>
          <p:nvPr/>
        </p:nvSpPr>
        <p:spPr>
          <a:xfrm>
            <a:off x="10635679" y="4480602"/>
            <a:ext cx="1288921" cy="1827471"/>
          </a:xfrm>
          <a:prstGeom prst="bentUpArrow">
            <a:avLst>
              <a:gd name="adj1" fmla="val 25000"/>
              <a:gd name="adj2" fmla="val 22017"/>
              <a:gd name="adj3"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3"/>
          <p:cNvSpPr txBox="1"/>
          <p:nvPr/>
        </p:nvSpPr>
        <p:spPr>
          <a:xfrm>
            <a:off x="10708635" y="6375519"/>
            <a:ext cx="1143008" cy="400110"/>
          </a:xfrm>
          <a:prstGeom prst="rect">
            <a:avLst/>
          </a:prstGeom>
          <a:noFill/>
        </p:spPr>
        <p:txBody>
          <a:bodyPr wrap="square" rtlCol="0">
            <a:spAutoFit/>
          </a:bodyPr>
          <a:lstStyle/>
          <a:p>
            <a:r>
              <a:rPr lang="zh-CN" altLang="en-US" sz="2000" b="1" dirty="0" smtClean="0">
                <a:latin typeface="华文琥珀" panose="02010800040101010101" pitchFamily="2" charset="-122"/>
                <a:ea typeface="华文琥珀" panose="02010800040101010101" pitchFamily="2" charset="-122"/>
              </a:rPr>
              <a:t>信访量</a:t>
            </a:r>
            <a:endParaRPr lang="zh-CN" altLang="en-US" sz="2000" b="1" dirty="0">
              <a:latin typeface="华文琥珀" panose="02010800040101010101" pitchFamily="2" charset="-122"/>
              <a:ea typeface="华文琥珀" panose="02010800040101010101" pitchFamily="2" charset="-122"/>
            </a:endParaRPr>
          </a:p>
        </p:txBody>
      </p:sp>
    </p:spTree>
  </p:cSld>
  <p:clrMapOvr>
    <a:masterClrMapping/>
  </p:clrMapOvr>
  <p:transition spd="slow" advTm="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0"/>
            <a:ext cx="8501122" cy="857256"/>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573730"/>
              <a:ext cx="3300828" cy="677925"/>
            </a:xfrm>
            <a:prstGeom prst="rect">
              <a:avLst/>
            </a:prstGeom>
          </p:spPr>
          <p:txBody>
            <a:bodyPr wrap="square" lIns="121960" tIns="60980" rIns="121960" bIns="60980" anchor="ctr">
              <a:spAutoFit/>
            </a:bodyPr>
            <a:lstStyle/>
            <a:p>
              <a:pPr algn="ctr">
                <a:lnSpc>
                  <a:spcPct val="150000"/>
                </a:lnSpc>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当前教育系统党风廉政建设和反腐败斗争形势</a:t>
              </a:r>
              <a:endPar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 name="组合 12"/>
          <p:cNvGrpSpPr/>
          <p:nvPr/>
        </p:nvGrpSpPr>
        <p:grpSpPr>
          <a:xfrm>
            <a:off x="1598581" y="1572406"/>
            <a:ext cx="7429552" cy="784263"/>
            <a:chOff x="2354576" y="2788407"/>
            <a:chExt cx="2197002" cy="784263"/>
          </a:xfrm>
        </p:grpSpPr>
        <p:grpSp>
          <p:nvGrpSpPr>
            <p:cNvPr id="4" name="组合 29"/>
            <p:cNvGrpSpPr/>
            <p:nvPr/>
          </p:nvGrpSpPr>
          <p:grpSpPr>
            <a:xfrm>
              <a:off x="2354576" y="2788407"/>
              <a:ext cx="2197002" cy="642942"/>
              <a:chOff x="3222390" y="1345912"/>
              <a:chExt cx="4287890" cy="494719"/>
            </a:xfrm>
            <a:solidFill>
              <a:srgbClr val="005D98"/>
            </a:solidFill>
          </p:grpSpPr>
          <p:sp>
            <p:nvSpPr>
              <p:cNvPr id="16" name="燕尾形 15"/>
              <p:cNvSpPr/>
              <p:nvPr/>
            </p:nvSpPr>
            <p:spPr>
              <a:xfrm rot="10800000">
                <a:off x="6487384" y="1345912"/>
                <a:ext cx="1022896" cy="494718"/>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schemeClr val="tx1"/>
                  </a:solidFill>
                </a:endParaRPr>
              </a:p>
            </p:txBody>
          </p:sp>
          <p:sp>
            <p:nvSpPr>
              <p:cNvPr id="17" name="矩形 16"/>
              <p:cNvSpPr/>
              <p:nvPr/>
            </p:nvSpPr>
            <p:spPr>
              <a:xfrm>
                <a:off x="3222390" y="1345913"/>
                <a:ext cx="3835400" cy="49471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rPr>
                  <a:t>三、全面从严治党面临的各种风险挑战仍然严峻</a:t>
                </a:r>
                <a:endParaRPr lang="zh-CN" altLang="zh-CN" sz="2000" b="1" dirty="0">
                  <a:solidFill>
                    <a:schemeClr val="accent1">
                      <a:lumMod val="75000"/>
                    </a:schemeClr>
                  </a:solidFill>
                  <a:latin typeface="微软雅黑" panose="020B0503020204020204" pitchFamily="34" charset="-122"/>
                  <a:ea typeface="微软雅黑" panose="020B0503020204020204" pitchFamily="34" charset="-122"/>
                </a:endParaRPr>
              </a:p>
            </p:txBody>
          </p:sp>
        </p:grpSp>
        <p:sp>
          <p:nvSpPr>
            <p:cNvPr id="15" name="等腰三角形 14"/>
            <p:cNvSpPr/>
            <p:nvPr/>
          </p:nvSpPr>
          <p:spPr>
            <a:xfrm flipH="1" flipV="1">
              <a:off x="2363605" y="3431349"/>
              <a:ext cx="306546" cy="141321"/>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grpSp>
      <p:sp>
        <p:nvSpPr>
          <p:cNvPr id="18" name="内容占位符 2"/>
          <p:cNvSpPr txBox="1"/>
          <p:nvPr/>
        </p:nvSpPr>
        <p:spPr>
          <a:xfrm>
            <a:off x="812763" y="2455240"/>
            <a:ext cx="10501385" cy="3974950"/>
          </a:xfrm>
          <a:prstGeom prst="rect">
            <a:avLst/>
          </a:prstGeom>
        </p:spPr>
        <p:txBody>
          <a:bodyPr>
            <a:noAutofit/>
          </a:bodyPr>
          <a:lstStyle/>
          <a:p>
            <a:pPr marL="137160" lvl="0" indent="457200" algn="just">
              <a:lnSpc>
                <a:spcPct val="120000"/>
              </a:lnSpc>
              <a:defRPr/>
            </a:pPr>
            <a:r>
              <a:rPr kumimoji="0" lang="zh-CN" altLang="en-US" sz="22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部分高校</a:t>
            </a:r>
            <a:r>
              <a:rPr lang="zh-CN" altLang="en-US" sz="2200" b="1" dirty="0">
                <a:latin typeface="楷体" panose="02010609060101010101" pitchFamily="49" charset="-122"/>
                <a:ea typeface="楷体" panose="02010609060101010101" pitchFamily="49" charset="-122"/>
              </a:rPr>
              <a:t>领导干部存在特权思想和特权行为，利用职权或职务影响为子女和亲属入学就职等谋取不正当</a:t>
            </a:r>
            <a:r>
              <a:rPr kumimoji="0" lang="zh-CN" altLang="en-US" sz="22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利益</a:t>
            </a:r>
            <a:r>
              <a:rPr lang="zh-CN" altLang="en-US" b="1" i="1" dirty="0" smtClean="0">
                <a:latin typeface="楷体" panose="02010609060101010101" pitchFamily="49" charset="-122"/>
                <a:ea typeface="楷体" panose="02010609060101010101" pitchFamily="49" charset="-122"/>
              </a:rPr>
              <a:t>。</a:t>
            </a:r>
            <a:endParaRPr kumimoji="0" lang="zh-CN" altLang="en-US" sz="22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137160" marR="0" lvl="0" indent="457200" algn="just" defTabSz="1219200" rtl="0" eaLnBrk="1" fontAlgn="auto" latinLnBrk="0" hangingPunct="1">
              <a:lnSpc>
                <a:spcPct val="120000"/>
              </a:lnSpc>
              <a:spcAft>
                <a:spcPts val="0"/>
              </a:spcAft>
              <a:buClrTx/>
              <a:buSzTx/>
              <a:buFont typeface="Arial" panose="020B0604020202020204" pitchFamily="34" charset="0"/>
              <a:buNone/>
              <a:defRPr/>
            </a:pPr>
            <a:r>
              <a:rPr kumimoji="0" lang="zh-CN" altLang="en-US" sz="22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这些问题暴露出教育系统对全面从严治党认识不足，管党治党政治担当不够，压力传导层层递减。究其根源，就是党的领导弱化、党的建设缺失、全面从严治党不力。尤其是有的高校全面从严治党薄弱，比地方还要严重一些，内设纪委形同虚设。种种情况充分表明，教育绝非净土，党风廉政建设和反腐败斗争形势依然严峻复杂，全面从严治党依然任重道远。</a:t>
            </a:r>
            <a:endParaRPr kumimoji="0" lang="zh-CN" altLang="en-US" sz="22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advTm="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3938935" y="2915053"/>
            <a:ext cx="792088" cy="140628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zh-CN" altLang="en-US" sz="3200" b="1" dirty="0" smtClean="0">
                <a:latin typeface="微软雅黑" panose="020B0503020204020204" pitchFamily="34" charset="-122"/>
                <a:ea typeface="微软雅黑" panose="020B0503020204020204" pitchFamily="34" charset="-122"/>
                <a:cs typeface="Arial Unicode MS" panose="020B0604020202020204" pitchFamily="34" charset="-122"/>
              </a:rPr>
              <a:t>三</a:t>
            </a:r>
            <a:endParaRPr lang="zh-CN" altLang="en-US" sz="3200" b="1" dirty="0">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3" name="组合 67"/>
          <p:cNvGrpSpPr/>
          <p:nvPr/>
        </p:nvGrpSpPr>
        <p:grpSpPr>
          <a:xfrm>
            <a:off x="5091062" y="2915051"/>
            <a:ext cx="6912769" cy="1406286"/>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383503" y="1639313"/>
              <a:ext cx="3674832" cy="403022"/>
            </a:xfrm>
            <a:prstGeom prst="rect">
              <a:avLst/>
            </a:prstGeom>
          </p:spPr>
          <p:txBody>
            <a:bodyPr wrap="square" lIns="121960" tIns="60980" rIns="121960" bIns="60980" anchor="ctr">
              <a:spAutoFit/>
            </a:bodyPr>
            <a:lstStyle/>
            <a:p>
              <a:pPr algn="ctr">
                <a:defRPr/>
              </a:pPr>
              <a:r>
                <a:rPr lang="zh-CN" altLang="en-US"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东南大学贯彻落实中央八项规定精神最新要求</a:t>
              </a:r>
              <a:endParaRPr lang="zh-CN" altLang="en-US"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15184"/>
            <a:ext cx="3722911" cy="6844404"/>
          </a:xfrm>
          <a:prstGeom prst="rect">
            <a:avLst/>
          </a:prstGeom>
        </p:spPr>
      </p:pic>
    </p:spTree>
  </p:cSld>
  <p:clrMapOvr>
    <a:masterClrMapping/>
  </p:clrMapOvr>
  <p:transition spd="slow" advTm="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9"/>
          <p:cNvGrpSpPr/>
          <p:nvPr/>
        </p:nvGrpSpPr>
        <p:grpSpPr>
          <a:xfrm>
            <a:off x="1527143" y="215083"/>
            <a:ext cx="8501122" cy="857257"/>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705147"/>
              <a:ext cx="3300828" cy="464310"/>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东南大学贯彻落实中央八项规定精神最新要求</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15" name="Picture 2"/>
          <p:cNvPicPr>
            <a:picLocks noChangeAspect="1" noChangeArrowheads="1"/>
          </p:cNvPicPr>
          <p:nvPr/>
        </p:nvPicPr>
        <p:blipFill>
          <a:blip r:embed="rId1"/>
          <a:srcRect/>
          <a:stretch>
            <a:fillRect/>
          </a:stretch>
        </p:blipFill>
        <p:spPr>
          <a:xfrm>
            <a:off x="1429461" y="1534907"/>
            <a:ext cx="4752274" cy="4609531"/>
          </a:xfrm>
          <a:prstGeom prst="rect">
            <a:avLst/>
          </a:prstGeom>
          <a:noFill/>
        </p:spPr>
      </p:pic>
      <p:pic>
        <p:nvPicPr>
          <p:cNvPr id="17" name="Picture 3"/>
          <p:cNvPicPr>
            <a:picLocks noChangeAspect="1" noChangeArrowheads="1"/>
          </p:cNvPicPr>
          <p:nvPr/>
        </p:nvPicPr>
        <p:blipFill>
          <a:blip r:embed="rId2"/>
          <a:srcRect/>
          <a:stretch>
            <a:fillRect/>
          </a:stretch>
        </p:blipFill>
        <p:spPr bwMode="auto">
          <a:xfrm>
            <a:off x="6194476" y="1500489"/>
            <a:ext cx="4749693" cy="4643949"/>
          </a:xfrm>
          <a:prstGeom prst="rect">
            <a:avLst/>
          </a:prstGeom>
          <a:noFill/>
          <a:ln w="9525">
            <a:noFill/>
            <a:miter lim="800000"/>
            <a:headEnd/>
            <a:tailEnd/>
          </a:ln>
        </p:spPr>
      </p:pic>
    </p:spTree>
  </p:cSld>
  <p:clrMapOvr>
    <a:masterClrMapping/>
  </p:clrMapOvr>
  <p:transition spd="slow" advTm="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482599" y="506648"/>
            <a:ext cx="11305207" cy="6091498"/>
          </a:xfrm>
          <a:prstGeom prst="roundRect">
            <a:avLst>
              <a:gd name="adj" fmla="val 3926"/>
            </a:avLst>
          </a:prstGeom>
          <a:noFill/>
          <a:ln w="25400" cap="flat" cmpd="sng" algn="ctr">
            <a:solidFill>
              <a:schemeClr val="accent1"/>
            </a:solidFill>
            <a:prstDash val="solid"/>
            <a:round/>
            <a:headEnd type="none" w="med" len="med"/>
            <a:tailEnd type="none" w="med" len="med"/>
          </a:ln>
          <a:effectLst/>
        </p:spPr>
        <p:txBody>
          <a:bodyPr vert="horz" wrap="square" lIns="91438" tIns="45719" rIns="91438" bIns="45719" numCol="1" rtlCol="0" anchor="t" anchorCtr="0" compatLnSpc="1"/>
          <a:lstStyle/>
          <a:p>
            <a:pPr defTabSz="815975"/>
            <a:endParaRPr lang="zh-CN" altLang="en-US"/>
          </a:p>
        </p:txBody>
      </p:sp>
      <p:sp>
        <p:nvSpPr>
          <p:cNvPr id="7" name="Rectangle 11"/>
          <p:cNvSpPr>
            <a:spLocks noChangeArrowheads="1"/>
          </p:cNvSpPr>
          <p:nvPr/>
        </p:nvSpPr>
        <p:spPr bwMode="auto">
          <a:xfrm>
            <a:off x="770583" y="1219982"/>
            <a:ext cx="6400162" cy="5138770"/>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3" tIns="36286" rIns="72573" bIns="3628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indent="457200" algn="just" eaLnBrk="0" hangingPunct="0">
              <a:lnSpc>
                <a:spcPts val="3500"/>
              </a:lnSpc>
              <a:spcBef>
                <a:spcPts val="1000"/>
              </a:spcBef>
            </a:pPr>
            <a:r>
              <a:rPr lang="zh-CN" altLang="en-US" sz="2200" b="1" dirty="0" smtClean="0">
                <a:solidFill>
                  <a:schemeClr val="accent1">
                    <a:lumMod val="75000"/>
                  </a:schemeClr>
                </a:solidFill>
                <a:latin typeface="华文中宋" pitchFamily="2" charset="-122"/>
                <a:ea typeface="华文中宋" pitchFamily="2" charset="-122"/>
                <a:sym typeface="微软雅黑" panose="020B0503020204020204" pitchFamily="34" charset="-122"/>
              </a:rPr>
              <a:t>为深入贯彻落实党的十九大、十九届中央纪委二次全会精神，推动全面从严治党向纵深发展，持续巩固和拓展落实中央八项规定精神成果，不断强化广大教职员工的纪律意识和规矩意识，营造风清气正的政治生态和良好育人环境，学校纪委制作此宣讲提纲，供广大教职员工在日常工作中参考。</a:t>
            </a:r>
            <a:endParaRPr lang="en-US" altLang="zh-CN" sz="2200" b="1" dirty="0" smtClean="0">
              <a:solidFill>
                <a:schemeClr val="accent1">
                  <a:lumMod val="75000"/>
                </a:schemeClr>
              </a:solidFill>
              <a:latin typeface="华文中宋" pitchFamily="2" charset="-122"/>
              <a:ea typeface="华文中宋" pitchFamily="2" charset="-122"/>
              <a:sym typeface="微软雅黑" panose="020B0503020204020204" pitchFamily="34" charset="-122"/>
            </a:endParaRPr>
          </a:p>
          <a:p>
            <a:pPr indent="457200" algn="just" eaLnBrk="0" hangingPunct="0">
              <a:lnSpc>
                <a:spcPts val="3500"/>
              </a:lnSpc>
              <a:spcBef>
                <a:spcPts val="1000"/>
              </a:spcBef>
            </a:pPr>
            <a:r>
              <a:rPr lang="zh-CN" altLang="en-US" sz="2200" b="1" dirty="0" smtClean="0">
                <a:solidFill>
                  <a:schemeClr val="accent1">
                    <a:lumMod val="75000"/>
                  </a:schemeClr>
                </a:solidFill>
                <a:latin typeface="华文中宋" pitchFamily="2" charset="-122"/>
                <a:ea typeface="华文中宋" pitchFamily="2" charset="-122"/>
                <a:sym typeface="微软雅黑" panose="020B0503020204020204" pitchFamily="34" charset="-122"/>
              </a:rPr>
              <a:t>希望广大教职员工以案为警、以事为鉴、以人为戒，牢记“红线”“底线”，严格按照相关规章制度开展工作，自觉将中央八项规定精神内化于心、外化于行，以实际行动为学校的依法依规治校、“双一流”建设做出应有的贡献。</a:t>
            </a:r>
            <a:endParaRPr lang="zh-CN" altLang="en-US" sz="2200" b="1" dirty="0" smtClean="0">
              <a:solidFill>
                <a:schemeClr val="accent1">
                  <a:lumMod val="75000"/>
                </a:schemeClr>
              </a:solidFill>
              <a:latin typeface="华文中宋" pitchFamily="2" charset="-122"/>
              <a:ea typeface="华文中宋" pitchFamily="2" charset="-122"/>
              <a:sym typeface="微软雅黑" panose="020B0503020204020204" pitchFamily="34" charset="-122"/>
            </a:endParaRPr>
          </a:p>
        </p:txBody>
      </p:sp>
      <p:grpSp>
        <p:nvGrpSpPr>
          <p:cNvPr id="8" name="组合 7"/>
          <p:cNvGrpSpPr/>
          <p:nvPr/>
        </p:nvGrpSpPr>
        <p:grpSpPr>
          <a:xfrm>
            <a:off x="1103302" y="120898"/>
            <a:ext cx="2167871" cy="773220"/>
            <a:chOff x="2332469" y="809238"/>
            <a:chExt cx="1859969" cy="608493"/>
          </a:xfrm>
          <a:solidFill>
            <a:srgbClr val="0070C0"/>
          </a:solidFill>
        </p:grpSpPr>
        <p:sp>
          <p:nvSpPr>
            <p:cNvPr id="9" name="圆角矩形 8"/>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1087755"/>
              <a:endParaRPr lang="zh-CN" altLang="en-US" sz="3700" dirty="0">
                <a:solidFill>
                  <a:schemeClr val="bg1"/>
                </a:solidFill>
                <a:latin typeface="+mj-lt"/>
                <a:ea typeface="微软雅黑" panose="020B0503020204020204" pitchFamily="34" charset="-122"/>
              </a:endParaRPr>
            </a:p>
          </p:txBody>
        </p:sp>
        <p:sp>
          <p:nvSpPr>
            <p:cNvPr id="10" name="矩形 9"/>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00" b="1" dirty="0">
                  <a:latin typeface="微软雅黑" panose="020B0503020204020204" pitchFamily="34" charset="-122"/>
                  <a:ea typeface="微软雅黑" panose="020B0503020204020204" pitchFamily="34" charset="-122"/>
                </a:rPr>
                <a:t>前 言</a:t>
              </a:r>
              <a:endParaRPr lang="zh-CN" altLang="en-US" sz="3700" b="1" dirty="0">
                <a:latin typeface="微软雅黑" panose="020B0503020204020204" pitchFamily="34" charset="-122"/>
                <a:ea typeface="微软雅黑" panose="020B0503020204020204" pitchFamily="34" charset="-122"/>
              </a:endParaRPr>
            </a:p>
          </p:txBody>
        </p:sp>
      </p:gr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7327" y="809144"/>
            <a:ext cx="4032904" cy="52075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239242" y="371901"/>
            <a:ext cx="5360130" cy="689449"/>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东南大学贯彻落实中央八项规定精神最新要求</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Picture 2"/>
          <p:cNvPicPr>
            <a:picLocks noChangeAspect="1" noChangeArrowheads="1"/>
          </p:cNvPicPr>
          <p:nvPr/>
        </p:nvPicPr>
        <p:blipFill>
          <a:blip r:embed="rId1"/>
          <a:srcRect/>
          <a:stretch>
            <a:fillRect/>
          </a:stretch>
        </p:blipFill>
        <p:spPr>
          <a:xfrm>
            <a:off x="1593917" y="1445777"/>
            <a:ext cx="4669682" cy="5413041"/>
          </a:xfrm>
          <a:prstGeom prst="rect">
            <a:avLst/>
          </a:prstGeom>
          <a:noFill/>
        </p:spPr>
      </p:pic>
      <p:pic>
        <p:nvPicPr>
          <p:cNvPr id="8" name="Picture 3"/>
          <p:cNvPicPr>
            <a:picLocks noChangeAspect="1" noChangeArrowheads="1"/>
          </p:cNvPicPr>
          <p:nvPr/>
        </p:nvPicPr>
        <p:blipFill>
          <a:blip r:embed="rId2"/>
          <a:srcRect/>
          <a:stretch>
            <a:fillRect/>
          </a:stretch>
        </p:blipFill>
        <p:spPr bwMode="auto">
          <a:xfrm>
            <a:off x="6141298" y="1460068"/>
            <a:ext cx="4529909" cy="5398750"/>
          </a:xfrm>
          <a:prstGeom prst="rect">
            <a:avLst/>
          </a:prstGeom>
          <a:noFill/>
          <a:ln w="9525">
            <a:noFill/>
            <a:miter lim="800000"/>
            <a:headEnd/>
            <a:tailEnd/>
          </a:ln>
        </p:spPr>
      </p:pic>
      <p:grpSp>
        <p:nvGrpSpPr>
          <p:cNvPr id="9" name="组合 9"/>
          <p:cNvGrpSpPr/>
          <p:nvPr/>
        </p:nvGrpSpPr>
        <p:grpSpPr>
          <a:xfrm>
            <a:off x="1527143" y="215083"/>
            <a:ext cx="8501122" cy="857257"/>
            <a:chOff x="6339097" y="1573726"/>
            <a:chExt cx="3744416" cy="838158"/>
          </a:xfrm>
        </p:grpSpPr>
        <p:sp>
          <p:nvSpPr>
            <p:cNvPr id="10" name="圆角矩形 9"/>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3" name="矩形 12"/>
            <p:cNvSpPr/>
            <p:nvPr/>
          </p:nvSpPr>
          <p:spPr>
            <a:xfrm>
              <a:off x="6530960" y="1705147"/>
              <a:ext cx="3300828" cy="464310"/>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东南大学贯彻落实中央八项规定精神最新要求</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p:transition spd="slow" advTm="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1"/>
          <a:srcRect/>
          <a:stretch>
            <a:fillRect/>
          </a:stretch>
        </p:blipFill>
        <p:spPr>
          <a:xfrm>
            <a:off x="1624860" y="1445777"/>
            <a:ext cx="4399665" cy="5413041"/>
          </a:xfrm>
          <a:prstGeom prst="rect">
            <a:avLst/>
          </a:prstGeom>
          <a:noFill/>
        </p:spPr>
      </p:pic>
      <p:pic>
        <p:nvPicPr>
          <p:cNvPr id="10" name="Picture 4"/>
          <p:cNvPicPr>
            <a:picLocks noChangeAspect="1" noChangeArrowheads="1"/>
          </p:cNvPicPr>
          <p:nvPr/>
        </p:nvPicPr>
        <p:blipFill>
          <a:blip r:embed="rId2"/>
          <a:srcRect/>
          <a:stretch>
            <a:fillRect/>
          </a:stretch>
        </p:blipFill>
        <p:spPr bwMode="auto">
          <a:xfrm>
            <a:off x="6068998" y="1649025"/>
            <a:ext cx="4331367" cy="5209793"/>
          </a:xfrm>
          <a:prstGeom prst="rect">
            <a:avLst/>
          </a:prstGeom>
          <a:noFill/>
          <a:ln w="9525">
            <a:noFill/>
            <a:miter lim="800000"/>
            <a:headEnd/>
            <a:tailEnd/>
          </a:ln>
        </p:spPr>
      </p:pic>
      <p:grpSp>
        <p:nvGrpSpPr>
          <p:cNvPr id="13" name="组合 9"/>
          <p:cNvGrpSpPr/>
          <p:nvPr/>
        </p:nvGrpSpPr>
        <p:grpSpPr>
          <a:xfrm>
            <a:off x="1527143" y="215083"/>
            <a:ext cx="8501122" cy="857257"/>
            <a:chOff x="6339097" y="1573726"/>
            <a:chExt cx="3744416" cy="838158"/>
          </a:xfrm>
        </p:grpSpPr>
        <p:sp>
          <p:nvSpPr>
            <p:cNvPr id="14" name="圆角矩形 13"/>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5" name="矩形 14"/>
            <p:cNvSpPr/>
            <p:nvPr/>
          </p:nvSpPr>
          <p:spPr>
            <a:xfrm>
              <a:off x="6530960" y="1705147"/>
              <a:ext cx="3300828" cy="464310"/>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东南大学贯彻落实中央八项规定精神最新要求</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p:transition spd="slow" advTm="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srcRect/>
          <a:stretch>
            <a:fillRect/>
          </a:stretch>
        </p:blipFill>
        <p:spPr>
          <a:xfrm>
            <a:off x="1631213" y="1445777"/>
            <a:ext cx="4386958" cy="5413041"/>
          </a:xfrm>
          <a:prstGeom prst="rect">
            <a:avLst/>
          </a:prstGeom>
          <a:noFill/>
        </p:spPr>
      </p:pic>
      <p:pic>
        <p:nvPicPr>
          <p:cNvPr id="8" name="Picture 4"/>
          <p:cNvPicPr>
            <a:picLocks noChangeAspect="1" noChangeArrowheads="1"/>
          </p:cNvPicPr>
          <p:nvPr/>
        </p:nvPicPr>
        <p:blipFill>
          <a:blip r:embed="rId2"/>
          <a:srcRect/>
          <a:stretch>
            <a:fillRect/>
          </a:stretch>
        </p:blipFill>
        <p:spPr bwMode="auto">
          <a:xfrm>
            <a:off x="6024524" y="1358092"/>
            <a:ext cx="4574381" cy="5501962"/>
          </a:xfrm>
          <a:prstGeom prst="rect">
            <a:avLst/>
          </a:prstGeom>
          <a:noFill/>
          <a:ln w="9525">
            <a:noFill/>
            <a:miter lim="800000"/>
            <a:headEnd/>
            <a:tailEnd/>
          </a:ln>
        </p:spPr>
      </p:pic>
      <p:grpSp>
        <p:nvGrpSpPr>
          <p:cNvPr id="13" name="组合 9"/>
          <p:cNvGrpSpPr/>
          <p:nvPr/>
        </p:nvGrpSpPr>
        <p:grpSpPr>
          <a:xfrm>
            <a:off x="1527143" y="215083"/>
            <a:ext cx="8501122" cy="857257"/>
            <a:chOff x="6339097" y="1573726"/>
            <a:chExt cx="3744416" cy="838158"/>
          </a:xfrm>
        </p:grpSpPr>
        <p:sp>
          <p:nvSpPr>
            <p:cNvPr id="14" name="圆角矩形 13"/>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5" name="矩形 14"/>
            <p:cNvSpPr/>
            <p:nvPr/>
          </p:nvSpPr>
          <p:spPr>
            <a:xfrm>
              <a:off x="6530960" y="1705147"/>
              <a:ext cx="3300828" cy="464310"/>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东南大学贯彻落实中央八项规定精神最新要求</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p:transition spd="slow" advTm="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1"/>
          <a:srcRect/>
          <a:stretch>
            <a:fillRect/>
          </a:stretch>
        </p:blipFill>
        <p:spPr>
          <a:xfrm>
            <a:off x="1631214" y="1510896"/>
            <a:ext cx="4658562" cy="5276484"/>
          </a:xfrm>
          <a:prstGeom prst="rect">
            <a:avLst/>
          </a:prstGeom>
          <a:noFill/>
        </p:spPr>
      </p:pic>
      <p:pic>
        <p:nvPicPr>
          <p:cNvPr id="10" name="Picture 3"/>
          <p:cNvPicPr>
            <a:picLocks noChangeAspect="1" noChangeArrowheads="1"/>
          </p:cNvPicPr>
          <p:nvPr/>
        </p:nvPicPr>
        <p:blipFill>
          <a:blip r:embed="rId2"/>
          <a:srcRect/>
          <a:stretch>
            <a:fillRect/>
          </a:stretch>
        </p:blipFill>
        <p:spPr bwMode="auto">
          <a:xfrm>
            <a:off x="5994346" y="1483903"/>
            <a:ext cx="4906342" cy="5295539"/>
          </a:xfrm>
          <a:prstGeom prst="rect">
            <a:avLst/>
          </a:prstGeom>
          <a:noFill/>
          <a:ln w="9525">
            <a:noFill/>
            <a:miter lim="800000"/>
            <a:headEnd/>
            <a:tailEnd/>
          </a:ln>
        </p:spPr>
      </p:pic>
      <p:grpSp>
        <p:nvGrpSpPr>
          <p:cNvPr id="13" name="组合 9"/>
          <p:cNvGrpSpPr/>
          <p:nvPr/>
        </p:nvGrpSpPr>
        <p:grpSpPr>
          <a:xfrm>
            <a:off x="1527143" y="215083"/>
            <a:ext cx="8501122" cy="857257"/>
            <a:chOff x="6339097" y="1573726"/>
            <a:chExt cx="3744416" cy="838158"/>
          </a:xfrm>
        </p:grpSpPr>
        <p:sp>
          <p:nvSpPr>
            <p:cNvPr id="14" name="圆角矩形 13"/>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5" name="矩形 14"/>
            <p:cNvSpPr/>
            <p:nvPr/>
          </p:nvSpPr>
          <p:spPr>
            <a:xfrm>
              <a:off x="6530960" y="1705147"/>
              <a:ext cx="3300828" cy="464310"/>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东南大学贯彻落实中央八项规定精神最新要求</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p:transition spd="slow" advTm="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3938935" y="2915053"/>
            <a:ext cx="792088" cy="140628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zh-CN" altLang="en-US" sz="3200" b="1" dirty="0" smtClean="0">
                <a:latin typeface="微软雅黑" panose="020B0503020204020204" pitchFamily="34" charset="-122"/>
                <a:ea typeface="微软雅黑" panose="020B0503020204020204" pitchFamily="34" charset="-122"/>
                <a:cs typeface="Arial Unicode MS" panose="020B0604020202020204" pitchFamily="34" charset="-122"/>
              </a:rPr>
              <a:t>四</a:t>
            </a:r>
            <a:endParaRPr lang="zh-CN" altLang="en-US" sz="3200" b="1" dirty="0">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3" name="组合 67"/>
          <p:cNvGrpSpPr/>
          <p:nvPr/>
        </p:nvGrpSpPr>
        <p:grpSpPr>
          <a:xfrm>
            <a:off x="5091062" y="2915051"/>
            <a:ext cx="6696744" cy="1406286"/>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383503" y="1639313"/>
              <a:ext cx="3674832" cy="403022"/>
            </a:xfrm>
            <a:prstGeom prst="rect">
              <a:avLst/>
            </a:prstGeom>
          </p:spPr>
          <p:txBody>
            <a:bodyPr wrap="square" lIns="121960" tIns="60980" rIns="121960" bIns="60980" anchor="ctr">
              <a:spAutoFit/>
            </a:bodyPr>
            <a:lstStyle/>
            <a:p>
              <a:pPr algn="ctr">
                <a:defRPr/>
              </a:pPr>
              <a:r>
                <a:rPr lang="zh-CN" altLang="en-US"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15184"/>
            <a:ext cx="3722911" cy="6844404"/>
          </a:xfrm>
          <a:prstGeom prst="rect">
            <a:avLst/>
          </a:prstGeom>
        </p:spPr>
      </p:pic>
    </p:spTree>
  </p:cSld>
  <p:clrMapOvr>
    <a:masterClrMapping/>
  </p:clrMapOvr>
  <p:transition spd="slow" advTm="0">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167803" y="230291"/>
            <a:ext cx="5645884" cy="984925"/>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 name="直接连接符 6"/>
          <p:cNvCxnSpPr/>
          <p:nvPr/>
        </p:nvCxnSpPr>
        <p:spPr>
          <a:xfrm>
            <a:off x="8367713" y="3394075"/>
            <a:ext cx="319087" cy="0"/>
          </a:xfrm>
          <a:prstGeom prst="line">
            <a:avLst/>
          </a:prstGeom>
          <a:ln>
            <a:solidFill>
              <a:schemeClr val="tx2">
                <a:lumMod val="65000"/>
                <a:lumOff val="3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532188" y="3322638"/>
            <a:ext cx="57150" cy="0"/>
          </a:xfrm>
          <a:prstGeom prst="line">
            <a:avLst/>
          </a:prstGeom>
          <a:ln>
            <a:solidFill>
              <a:schemeClr val="tx2">
                <a:lumMod val="65000"/>
                <a:lumOff val="3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303912" y="2655567"/>
            <a:ext cx="1637529" cy="1637529"/>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14" name="椭圆 13"/>
          <p:cNvSpPr/>
          <p:nvPr/>
        </p:nvSpPr>
        <p:spPr>
          <a:xfrm>
            <a:off x="3503712" y="2655567"/>
            <a:ext cx="1637529" cy="1637529"/>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15" name="椭圆 14"/>
          <p:cNvSpPr/>
          <p:nvPr/>
        </p:nvSpPr>
        <p:spPr>
          <a:xfrm>
            <a:off x="4442212" y="1196752"/>
            <a:ext cx="1637529" cy="1637529"/>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16" name="椭圆 15"/>
          <p:cNvSpPr/>
          <p:nvPr/>
        </p:nvSpPr>
        <p:spPr>
          <a:xfrm>
            <a:off x="6240016" y="1215407"/>
            <a:ext cx="1637529" cy="1637529"/>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17" name="椭圆 16"/>
          <p:cNvSpPr/>
          <p:nvPr/>
        </p:nvSpPr>
        <p:spPr>
          <a:xfrm>
            <a:off x="7104112" y="2727575"/>
            <a:ext cx="1637529" cy="1637529"/>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18" name="椭圆 17"/>
          <p:cNvSpPr/>
          <p:nvPr/>
        </p:nvSpPr>
        <p:spPr>
          <a:xfrm>
            <a:off x="6168008" y="4311245"/>
            <a:ext cx="1637529" cy="1637529"/>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19" name="椭圆 18"/>
          <p:cNvSpPr/>
          <p:nvPr/>
        </p:nvSpPr>
        <p:spPr>
          <a:xfrm>
            <a:off x="4238613" y="4167733"/>
            <a:ext cx="1748070" cy="1761595"/>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20" name="椭圆 19"/>
          <p:cNvSpPr>
            <a:spLocks noChangeAspect="1"/>
          </p:cNvSpPr>
          <p:nvPr/>
        </p:nvSpPr>
        <p:spPr>
          <a:xfrm>
            <a:off x="7200900" y="2822575"/>
            <a:ext cx="1401763" cy="140493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21" name="椭圆 20"/>
          <p:cNvSpPr>
            <a:spLocks noChangeAspect="1"/>
          </p:cNvSpPr>
          <p:nvPr/>
        </p:nvSpPr>
        <p:spPr>
          <a:xfrm>
            <a:off x="7392988" y="2941638"/>
            <a:ext cx="1203325" cy="1201737"/>
          </a:xfrm>
          <a:prstGeom prst="ellipse">
            <a:avLst/>
          </a:prstGeom>
          <a:solidFill>
            <a:srgbClr val="A0CE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200" noProof="1">
              <a:solidFill>
                <a:schemeClr val="tx1"/>
              </a:solidFill>
              <a:latin typeface="华文中宋" pitchFamily="2" charset="-122"/>
              <a:ea typeface="华文中宋" pitchFamily="2" charset="-122"/>
              <a:cs typeface="+mj-cs"/>
              <a:sym typeface="+mn-lt"/>
            </a:endParaRPr>
          </a:p>
        </p:txBody>
      </p:sp>
      <p:sp>
        <p:nvSpPr>
          <p:cNvPr id="22" name="椭圆 21"/>
          <p:cNvSpPr>
            <a:spLocks noChangeAspect="1"/>
          </p:cNvSpPr>
          <p:nvPr/>
        </p:nvSpPr>
        <p:spPr>
          <a:xfrm>
            <a:off x="5399088" y="2751138"/>
            <a:ext cx="1403350" cy="14033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23" name="椭圆 22"/>
          <p:cNvSpPr>
            <a:spLocks noChangeAspect="1"/>
          </p:cNvSpPr>
          <p:nvPr/>
        </p:nvSpPr>
        <p:spPr>
          <a:xfrm>
            <a:off x="5524500" y="2859088"/>
            <a:ext cx="1285875" cy="1284287"/>
          </a:xfrm>
          <a:prstGeom prst="ellipse">
            <a:avLst/>
          </a:prstGeom>
          <a:solidFill>
            <a:srgbClr val="3978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2400" b="1" noProof="1">
                <a:solidFill>
                  <a:schemeClr val="bg1"/>
                </a:solidFill>
                <a:latin typeface="华文中宋" pitchFamily="2" charset="-122"/>
                <a:ea typeface="华文中宋" pitchFamily="2" charset="-122"/>
                <a:cs typeface="+mj-cs"/>
                <a:sym typeface="+mn-lt"/>
              </a:rPr>
              <a:t>办公用房</a:t>
            </a:r>
            <a:endParaRPr lang="zh-CN" altLang="en-US" sz="2400" b="1" noProof="1">
              <a:solidFill>
                <a:schemeClr val="bg1"/>
              </a:solidFill>
              <a:latin typeface="华文中宋" pitchFamily="2" charset="-122"/>
              <a:ea typeface="华文中宋" pitchFamily="2" charset="-122"/>
              <a:cs typeface="+mj-cs"/>
              <a:sym typeface="+mn-lt"/>
            </a:endParaRPr>
          </a:p>
        </p:txBody>
      </p:sp>
      <p:sp>
        <p:nvSpPr>
          <p:cNvPr id="24" name="椭圆 23"/>
          <p:cNvSpPr>
            <a:spLocks noChangeAspect="1"/>
          </p:cNvSpPr>
          <p:nvPr/>
        </p:nvSpPr>
        <p:spPr>
          <a:xfrm>
            <a:off x="3619500" y="2809875"/>
            <a:ext cx="1404938" cy="1404938"/>
          </a:xfrm>
          <a:prstGeom prst="ellipse">
            <a:avLst/>
          </a:prstGeom>
          <a:solidFill>
            <a:srgbClr val="3978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2400" b="1" noProof="1">
                <a:solidFill>
                  <a:schemeClr val="bg1"/>
                </a:solidFill>
                <a:latin typeface="华文中宋" pitchFamily="2" charset="-122"/>
                <a:ea typeface="华文中宋" pitchFamily="2" charset="-122"/>
                <a:cs typeface="+mj-cs"/>
                <a:sym typeface="+mn-lt"/>
              </a:rPr>
              <a:t>国内差旅</a:t>
            </a:r>
            <a:endParaRPr lang="zh-CN" altLang="en-US" sz="2400" b="1" noProof="1">
              <a:solidFill>
                <a:schemeClr val="bg1"/>
              </a:solidFill>
              <a:latin typeface="华文中宋" pitchFamily="2" charset="-122"/>
              <a:ea typeface="华文中宋" pitchFamily="2" charset="-122"/>
              <a:cs typeface="+mj-cs"/>
              <a:sym typeface="+mn-lt"/>
            </a:endParaRPr>
          </a:p>
        </p:txBody>
      </p:sp>
      <p:sp>
        <p:nvSpPr>
          <p:cNvPr id="25" name="椭圆 24"/>
          <p:cNvSpPr>
            <a:spLocks noChangeAspect="1"/>
          </p:cNvSpPr>
          <p:nvPr/>
        </p:nvSpPr>
        <p:spPr>
          <a:xfrm>
            <a:off x="4538663" y="1292225"/>
            <a:ext cx="1401762" cy="140176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26" name="椭圆 25"/>
          <p:cNvSpPr>
            <a:spLocks noChangeAspect="1"/>
          </p:cNvSpPr>
          <p:nvPr/>
        </p:nvSpPr>
        <p:spPr>
          <a:xfrm>
            <a:off x="4667250" y="1439863"/>
            <a:ext cx="1203325" cy="1203325"/>
          </a:xfrm>
          <a:prstGeom prst="ellipse">
            <a:avLst/>
          </a:prstGeom>
          <a:solidFill>
            <a:srgbClr val="A0CE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2400" b="1" noProof="1">
                <a:solidFill>
                  <a:schemeClr val="tx1"/>
                </a:solidFill>
                <a:latin typeface="华文中宋" pitchFamily="2" charset="-122"/>
                <a:ea typeface="华文中宋" pitchFamily="2" charset="-122"/>
                <a:cs typeface="+mj-cs"/>
                <a:sym typeface="+mn-lt"/>
              </a:rPr>
              <a:t>公务</a:t>
            </a:r>
            <a:endParaRPr lang="en-US" altLang="zh-CN" sz="2400" b="1" noProof="1">
              <a:solidFill>
                <a:schemeClr val="tx1"/>
              </a:solidFill>
              <a:latin typeface="华文中宋" pitchFamily="2" charset="-122"/>
              <a:ea typeface="华文中宋" pitchFamily="2" charset="-122"/>
              <a:cs typeface="+mj-cs"/>
              <a:sym typeface="+mn-lt"/>
            </a:endParaRPr>
          </a:p>
          <a:p>
            <a:pPr algn="ctr" eaLnBrk="1" fontAlgn="auto" hangingPunct="1">
              <a:buFont typeface="Arial" panose="020B0604020202020204" pitchFamily="34" charset="0"/>
              <a:buNone/>
              <a:defRPr/>
            </a:pPr>
            <a:r>
              <a:rPr lang="zh-CN" altLang="en-US" sz="2400" b="1" noProof="1">
                <a:solidFill>
                  <a:schemeClr val="tx1"/>
                </a:solidFill>
                <a:latin typeface="华文中宋" pitchFamily="2" charset="-122"/>
                <a:ea typeface="华文中宋" pitchFamily="2" charset="-122"/>
                <a:cs typeface="+mj-cs"/>
                <a:sym typeface="+mn-lt"/>
              </a:rPr>
              <a:t>接待</a:t>
            </a:r>
            <a:endParaRPr lang="zh-CN" altLang="en-US" sz="2400" b="1" noProof="1">
              <a:solidFill>
                <a:schemeClr val="tx1"/>
              </a:solidFill>
              <a:latin typeface="华文中宋" pitchFamily="2" charset="-122"/>
              <a:ea typeface="华文中宋" pitchFamily="2" charset="-122"/>
              <a:cs typeface="+mj-cs"/>
              <a:sym typeface="+mn-lt"/>
            </a:endParaRPr>
          </a:p>
        </p:txBody>
      </p:sp>
      <p:sp>
        <p:nvSpPr>
          <p:cNvPr id="27" name="椭圆 26"/>
          <p:cNvSpPr>
            <a:spLocks noChangeAspect="1"/>
          </p:cNvSpPr>
          <p:nvPr/>
        </p:nvSpPr>
        <p:spPr>
          <a:xfrm>
            <a:off x="4445000" y="4262438"/>
            <a:ext cx="1403350" cy="140493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28" name="椭圆 27"/>
          <p:cNvSpPr>
            <a:spLocks noChangeAspect="1"/>
          </p:cNvSpPr>
          <p:nvPr/>
        </p:nvSpPr>
        <p:spPr>
          <a:xfrm>
            <a:off x="4452938" y="4370388"/>
            <a:ext cx="1428750" cy="1344612"/>
          </a:xfrm>
          <a:prstGeom prst="ellipse">
            <a:avLst/>
          </a:prstGeom>
          <a:solidFill>
            <a:srgbClr val="A0CE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29" name="椭圆 28"/>
          <p:cNvSpPr>
            <a:spLocks noChangeAspect="1"/>
          </p:cNvSpPr>
          <p:nvPr/>
        </p:nvSpPr>
        <p:spPr>
          <a:xfrm>
            <a:off x="6262688" y="4405313"/>
            <a:ext cx="1404937" cy="140493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30" name="椭圆 29"/>
          <p:cNvSpPr>
            <a:spLocks noChangeAspect="1"/>
          </p:cNvSpPr>
          <p:nvPr/>
        </p:nvSpPr>
        <p:spPr>
          <a:xfrm>
            <a:off x="6381750" y="4584700"/>
            <a:ext cx="1201738" cy="1201738"/>
          </a:xfrm>
          <a:prstGeom prst="ellipse">
            <a:avLst/>
          </a:prstGeom>
          <a:solidFill>
            <a:srgbClr val="3978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31" name="椭圆 30"/>
          <p:cNvSpPr>
            <a:spLocks noChangeAspect="1"/>
          </p:cNvSpPr>
          <p:nvPr/>
        </p:nvSpPr>
        <p:spPr>
          <a:xfrm>
            <a:off x="6335713" y="1311275"/>
            <a:ext cx="1403350" cy="140176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32" name="椭圆 31"/>
          <p:cNvSpPr>
            <a:spLocks noChangeAspect="1"/>
          </p:cNvSpPr>
          <p:nvPr/>
        </p:nvSpPr>
        <p:spPr>
          <a:xfrm>
            <a:off x="6537325" y="1428750"/>
            <a:ext cx="1201738" cy="1203325"/>
          </a:xfrm>
          <a:prstGeom prst="ellipse">
            <a:avLst/>
          </a:prstGeom>
          <a:solidFill>
            <a:srgbClr val="3978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ym typeface="+mn-lt"/>
            </a:endParaRPr>
          </a:p>
        </p:txBody>
      </p:sp>
      <p:sp>
        <p:nvSpPr>
          <p:cNvPr id="33" name="文本框 33"/>
          <p:cNvSpPr txBox="1">
            <a:spLocks noChangeArrowheads="1"/>
          </p:cNvSpPr>
          <p:nvPr/>
        </p:nvSpPr>
        <p:spPr bwMode="auto">
          <a:xfrm>
            <a:off x="6642100" y="1658938"/>
            <a:ext cx="838691" cy="769441"/>
          </a:xfrm>
          <a:prstGeom prst="rect">
            <a:avLst/>
          </a:prstGeom>
          <a:noFill/>
          <a:ln w="9525">
            <a:noFill/>
            <a:miter lim="800000"/>
          </a:ln>
        </p:spPr>
        <p:txBody>
          <a:bodyPr wrap="none">
            <a:spAutoFit/>
          </a:bodyPr>
          <a:lstStyle/>
          <a:p>
            <a:pPr algn="ctr" eaLnBrk="1" hangingPunct="1">
              <a:buFont typeface="Arial" panose="020B0604020202020204" pitchFamily="34" charset="0"/>
              <a:buNone/>
            </a:pPr>
            <a:r>
              <a:rPr lang="zh-CN" altLang="en-US" sz="2200" b="1" dirty="0" smtClean="0">
                <a:solidFill>
                  <a:schemeClr val="bg1"/>
                </a:solidFill>
                <a:latin typeface="华文中宋" pitchFamily="2" charset="-122"/>
                <a:ea typeface="华文中宋" pitchFamily="2" charset="-122"/>
              </a:rPr>
              <a:t>会 议</a:t>
            </a:r>
            <a:endParaRPr lang="en-US" altLang="zh-CN" sz="2200" b="1" dirty="0">
              <a:solidFill>
                <a:schemeClr val="bg1"/>
              </a:solidFill>
              <a:latin typeface="华文中宋" pitchFamily="2" charset="-122"/>
              <a:ea typeface="华文中宋" pitchFamily="2" charset="-122"/>
            </a:endParaRPr>
          </a:p>
          <a:p>
            <a:pPr algn="ctr" eaLnBrk="1" hangingPunct="1">
              <a:buFont typeface="Arial" panose="020B0604020202020204" pitchFamily="34" charset="0"/>
              <a:buNone/>
            </a:pPr>
            <a:r>
              <a:rPr lang="zh-CN" altLang="en-US" sz="2200" b="1" dirty="0" smtClean="0">
                <a:solidFill>
                  <a:schemeClr val="bg1"/>
                </a:solidFill>
                <a:latin typeface="华文中宋" pitchFamily="2" charset="-122"/>
                <a:ea typeface="华文中宋" pitchFamily="2" charset="-122"/>
              </a:rPr>
              <a:t>培 训</a:t>
            </a:r>
            <a:endParaRPr lang="zh-CN" altLang="en-US" sz="2200" b="1" dirty="0">
              <a:solidFill>
                <a:schemeClr val="bg1"/>
              </a:solidFill>
              <a:latin typeface="华文中宋" pitchFamily="2" charset="-122"/>
              <a:ea typeface="华文中宋" pitchFamily="2" charset="-122"/>
            </a:endParaRPr>
          </a:p>
        </p:txBody>
      </p:sp>
      <p:sp>
        <p:nvSpPr>
          <p:cNvPr id="34" name="文本框 34"/>
          <p:cNvSpPr txBox="1">
            <a:spLocks noChangeArrowheads="1"/>
          </p:cNvSpPr>
          <p:nvPr/>
        </p:nvSpPr>
        <p:spPr bwMode="auto">
          <a:xfrm>
            <a:off x="7427913" y="3149600"/>
            <a:ext cx="1031051" cy="769441"/>
          </a:xfrm>
          <a:prstGeom prst="rect">
            <a:avLst/>
          </a:prstGeom>
          <a:noFill/>
          <a:ln w="9525">
            <a:noFill/>
            <a:miter lim="800000"/>
          </a:ln>
        </p:spPr>
        <p:txBody>
          <a:bodyPr wrap="none">
            <a:spAutoFit/>
          </a:bodyPr>
          <a:lstStyle/>
          <a:p>
            <a:pPr algn="ctr" eaLnBrk="1" hangingPunct="1">
              <a:buFont typeface="Arial" panose="020B0604020202020204" pitchFamily="34" charset="0"/>
              <a:buNone/>
            </a:pPr>
            <a:r>
              <a:rPr lang="zh-CN" altLang="en-US" sz="2200" b="1" dirty="0">
                <a:latin typeface="华文中宋" pitchFamily="2" charset="-122"/>
                <a:ea typeface="华文中宋" pitchFamily="2" charset="-122"/>
                <a:sym typeface="Arial" panose="020B0604020202020204" pitchFamily="34" charset="0"/>
              </a:rPr>
              <a:t>因公出</a:t>
            </a:r>
            <a:endParaRPr lang="en-US" altLang="zh-CN" sz="2200" b="1" dirty="0">
              <a:latin typeface="华文中宋" pitchFamily="2" charset="-122"/>
              <a:ea typeface="华文中宋" pitchFamily="2" charset="-122"/>
              <a:sym typeface="Arial" panose="020B0604020202020204" pitchFamily="34" charset="0"/>
            </a:endParaRPr>
          </a:p>
          <a:p>
            <a:pPr algn="ctr" eaLnBrk="1" hangingPunct="1">
              <a:buFont typeface="Arial" panose="020B0604020202020204" pitchFamily="34" charset="0"/>
              <a:buNone/>
            </a:pPr>
            <a:r>
              <a:rPr lang="zh-CN" altLang="en-US" sz="2200" b="1" dirty="0">
                <a:latin typeface="华文中宋" pitchFamily="2" charset="-122"/>
                <a:ea typeface="华文中宋" pitchFamily="2" charset="-122"/>
                <a:sym typeface="Arial" panose="020B0604020202020204" pitchFamily="34" charset="0"/>
              </a:rPr>
              <a:t>国</a:t>
            </a:r>
            <a:r>
              <a:rPr lang="en-US" altLang="zh-CN" sz="2200" b="1" dirty="0">
                <a:latin typeface="华文中宋" pitchFamily="2" charset="-122"/>
                <a:ea typeface="华文中宋" pitchFamily="2" charset="-122"/>
                <a:sym typeface="Arial" panose="020B0604020202020204" pitchFamily="34" charset="0"/>
              </a:rPr>
              <a:t>(</a:t>
            </a:r>
            <a:r>
              <a:rPr lang="zh-CN" altLang="en-US" sz="2200" b="1" dirty="0">
                <a:latin typeface="华文中宋" pitchFamily="2" charset="-122"/>
                <a:ea typeface="华文中宋" pitchFamily="2" charset="-122"/>
                <a:sym typeface="Arial" panose="020B0604020202020204" pitchFamily="34" charset="0"/>
              </a:rPr>
              <a:t>境</a:t>
            </a:r>
            <a:r>
              <a:rPr lang="en-US" altLang="zh-CN" sz="2200" b="1" dirty="0">
                <a:latin typeface="华文中宋" pitchFamily="2" charset="-122"/>
                <a:ea typeface="华文中宋" pitchFamily="2" charset="-122"/>
                <a:sym typeface="Arial" panose="020B0604020202020204" pitchFamily="34" charset="0"/>
              </a:rPr>
              <a:t>)</a:t>
            </a:r>
            <a:endParaRPr lang="zh-CN" altLang="en-US" sz="2200" b="1" dirty="0">
              <a:latin typeface="华文中宋" pitchFamily="2" charset="-122"/>
              <a:ea typeface="华文中宋" pitchFamily="2" charset="-122"/>
              <a:sym typeface="Arial" panose="020B0604020202020204" pitchFamily="34" charset="0"/>
            </a:endParaRPr>
          </a:p>
        </p:txBody>
      </p:sp>
      <p:sp>
        <p:nvSpPr>
          <p:cNvPr id="35" name="文本框 35"/>
          <p:cNvSpPr txBox="1">
            <a:spLocks noChangeArrowheads="1"/>
          </p:cNvSpPr>
          <p:nvPr/>
        </p:nvSpPr>
        <p:spPr bwMode="auto">
          <a:xfrm>
            <a:off x="4524375" y="4556125"/>
            <a:ext cx="1211263" cy="1014413"/>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2000" b="1" dirty="0">
                <a:latin typeface="华文中宋" pitchFamily="2" charset="-122"/>
                <a:ea typeface="华文中宋" pitchFamily="2" charset="-122"/>
                <a:sym typeface="Arial" panose="020B0604020202020204" pitchFamily="34" charset="0"/>
              </a:rPr>
              <a:t>津贴、福</a:t>
            </a:r>
            <a:endParaRPr lang="en-US" altLang="zh-CN" sz="2000" b="1" dirty="0">
              <a:latin typeface="华文中宋" pitchFamily="2" charset="-122"/>
              <a:ea typeface="华文中宋" pitchFamily="2" charset="-122"/>
              <a:sym typeface="Arial" panose="020B0604020202020204" pitchFamily="34" charset="0"/>
            </a:endParaRPr>
          </a:p>
          <a:p>
            <a:pPr algn="ctr" eaLnBrk="1" hangingPunct="1">
              <a:buFont typeface="Arial" panose="020B0604020202020204" pitchFamily="34" charset="0"/>
              <a:buNone/>
            </a:pPr>
            <a:r>
              <a:rPr lang="zh-CN" altLang="en-US" sz="2000" b="1" dirty="0">
                <a:latin typeface="华文中宋" pitchFamily="2" charset="-122"/>
                <a:ea typeface="华文中宋" pitchFamily="2" charset="-122"/>
                <a:sym typeface="Arial" panose="020B0604020202020204" pitchFamily="34" charset="0"/>
              </a:rPr>
              <a:t>利、劳务</a:t>
            </a:r>
            <a:endParaRPr lang="en-US" altLang="zh-CN" sz="2000" b="1" dirty="0">
              <a:latin typeface="华文中宋" pitchFamily="2" charset="-122"/>
              <a:ea typeface="华文中宋" pitchFamily="2" charset="-122"/>
              <a:sym typeface="Arial" panose="020B0604020202020204" pitchFamily="34" charset="0"/>
            </a:endParaRPr>
          </a:p>
          <a:p>
            <a:pPr algn="ctr" eaLnBrk="1" hangingPunct="1">
              <a:buFont typeface="Arial" panose="020B0604020202020204" pitchFamily="34" charset="0"/>
              <a:buNone/>
            </a:pPr>
            <a:r>
              <a:rPr lang="zh-CN" altLang="en-US" sz="2000" b="1" dirty="0">
                <a:latin typeface="华文中宋" pitchFamily="2" charset="-122"/>
                <a:ea typeface="华文中宋" pitchFamily="2" charset="-122"/>
                <a:sym typeface="Arial" panose="020B0604020202020204" pitchFamily="34" charset="0"/>
              </a:rPr>
              <a:t>费发放</a:t>
            </a:r>
            <a:endParaRPr lang="zh-CN" altLang="en-US" sz="2000" b="1" dirty="0">
              <a:latin typeface="华文中宋" pitchFamily="2" charset="-122"/>
              <a:ea typeface="华文中宋" pitchFamily="2" charset="-122"/>
              <a:sym typeface="Arial" panose="020B0604020202020204" pitchFamily="34" charset="0"/>
            </a:endParaRPr>
          </a:p>
        </p:txBody>
      </p:sp>
      <p:sp>
        <p:nvSpPr>
          <p:cNvPr id="36" name="文本框 36"/>
          <p:cNvSpPr txBox="1">
            <a:spLocks noChangeArrowheads="1"/>
          </p:cNvSpPr>
          <p:nvPr/>
        </p:nvSpPr>
        <p:spPr bwMode="auto">
          <a:xfrm>
            <a:off x="6361113" y="4770438"/>
            <a:ext cx="1313180" cy="769441"/>
          </a:xfrm>
          <a:prstGeom prst="rect">
            <a:avLst/>
          </a:prstGeom>
          <a:noFill/>
          <a:ln w="9525">
            <a:noFill/>
            <a:miter lim="800000"/>
          </a:ln>
        </p:spPr>
        <p:txBody>
          <a:bodyPr wrap="none">
            <a:spAutoFit/>
          </a:bodyPr>
          <a:lstStyle/>
          <a:p>
            <a:pPr algn="ctr" eaLnBrk="1" hangingPunct="1">
              <a:buFont typeface="Arial" panose="020B0604020202020204" pitchFamily="34" charset="0"/>
              <a:buNone/>
            </a:pPr>
            <a:r>
              <a:rPr lang="zh-CN" altLang="en-US" sz="2200" b="1" dirty="0">
                <a:solidFill>
                  <a:schemeClr val="bg1"/>
                </a:solidFill>
                <a:latin typeface="华文中宋" pitchFamily="2" charset="-122"/>
                <a:ea typeface="华文中宋" pitchFamily="2" charset="-122"/>
                <a:sym typeface="Arial" panose="020B0604020202020204" pitchFamily="34" charset="0"/>
              </a:rPr>
              <a:t>经费使用</a:t>
            </a:r>
            <a:endParaRPr lang="en-US" altLang="zh-CN" sz="2200" b="1" dirty="0">
              <a:solidFill>
                <a:schemeClr val="bg1"/>
              </a:solidFill>
              <a:latin typeface="华文中宋" pitchFamily="2" charset="-122"/>
              <a:ea typeface="华文中宋" pitchFamily="2" charset="-122"/>
              <a:sym typeface="Arial" panose="020B0604020202020204" pitchFamily="34" charset="0"/>
            </a:endParaRPr>
          </a:p>
          <a:p>
            <a:pPr algn="ctr" eaLnBrk="1" hangingPunct="1">
              <a:buFont typeface="Arial" panose="020B0604020202020204" pitchFamily="34" charset="0"/>
              <a:buNone/>
            </a:pPr>
            <a:r>
              <a:rPr lang="zh-CN" altLang="en-US" sz="2200" b="1" dirty="0">
                <a:solidFill>
                  <a:schemeClr val="bg1"/>
                </a:solidFill>
                <a:latin typeface="华文中宋" pitchFamily="2" charset="-122"/>
                <a:ea typeface="华文中宋" pitchFamily="2" charset="-122"/>
                <a:sym typeface="Arial" panose="020B0604020202020204" pitchFamily="34" charset="0"/>
              </a:rPr>
              <a:t>和报销</a:t>
            </a:r>
            <a:endParaRPr lang="zh-CN" altLang="en-US" sz="2200" b="1" dirty="0">
              <a:solidFill>
                <a:schemeClr val="bg1"/>
              </a:solidFill>
              <a:latin typeface="华文中宋" pitchFamily="2" charset="-122"/>
              <a:ea typeface="华文中宋" pitchFamily="2" charset="-122"/>
              <a:sym typeface="Arial" panose="020B0604020202020204" pitchFamily="34" charset="0"/>
            </a:endParaRPr>
          </a:p>
        </p:txBody>
      </p:sp>
      <p:grpSp>
        <p:nvGrpSpPr>
          <p:cNvPr id="41" name="组合 9"/>
          <p:cNvGrpSpPr/>
          <p:nvPr/>
        </p:nvGrpSpPr>
        <p:grpSpPr>
          <a:xfrm>
            <a:off x="1527143" y="215081"/>
            <a:ext cx="8501122" cy="857259"/>
            <a:chOff x="6339097" y="1573726"/>
            <a:chExt cx="3744416" cy="838161"/>
          </a:xfrm>
        </p:grpSpPr>
        <p:sp>
          <p:nvSpPr>
            <p:cNvPr id="42" name="圆角矩形 41"/>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43" name="矩形 42"/>
            <p:cNvSpPr/>
            <p:nvPr/>
          </p:nvSpPr>
          <p:spPr>
            <a:xfrm>
              <a:off x="6697315" y="1586473"/>
              <a:ext cx="3156838" cy="825414"/>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p:transition spd="slow" advTm="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38"/>
          <p:cNvGrpSpPr/>
          <p:nvPr/>
        </p:nvGrpSpPr>
        <p:grpSpPr bwMode="auto">
          <a:xfrm>
            <a:off x="2318959" y="1872099"/>
            <a:ext cx="6273891" cy="465818"/>
            <a:chOff x="2929753" y="1778111"/>
            <a:chExt cx="6332495" cy="530447"/>
          </a:xfrm>
        </p:grpSpPr>
        <p:cxnSp>
          <p:nvCxnSpPr>
            <p:cNvPr id="7" name="直接连接符 6"/>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组合 40"/>
            <p:cNvGrpSpPr/>
            <p:nvPr/>
          </p:nvGrpSpPr>
          <p:grpSpPr bwMode="auto">
            <a:xfrm>
              <a:off x="2929753" y="1778111"/>
              <a:ext cx="589964" cy="530447"/>
              <a:chOff x="2929753" y="1816211"/>
              <a:chExt cx="589964" cy="530447"/>
            </a:xfrm>
          </p:grpSpPr>
          <p:sp>
            <p:nvSpPr>
              <p:cNvPr id="9" name="平行四边形 8"/>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文本框 42"/>
              <p:cNvSpPr txBox="1">
                <a:spLocks noChangeArrowheads="1"/>
              </p:cNvSpPr>
              <p:nvPr/>
            </p:nvSpPr>
            <p:spPr bwMode="auto">
              <a:xfrm>
                <a:off x="2974003" y="1820940"/>
                <a:ext cx="476633" cy="525718"/>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b="1" dirty="0">
                    <a:solidFill>
                      <a:schemeClr val="bg1"/>
                    </a:solidFill>
                    <a:latin typeface="Times New Roman" panose="02020603050405020304" pitchFamily="18" charset="0"/>
                    <a:ea typeface="楷体" panose="02010609060101010101" pitchFamily="49" charset="-122"/>
                  </a:rPr>
                  <a:t>1</a:t>
                </a:r>
                <a:endParaRPr lang="zh-CN" altLang="en-US" b="1" dirty="0">
                  <a:solidFill>
                    <a:schemeClr val="bg1"/>
                  </a:solidFill>
                  <a:latin typeface="Times New Roman" panose="02020603050405020304" pitchFamily="18" charset="0"/>
                  <a:ea typeface="楷体" panose="02010609060101010101" pitchFamily="49" charset="-122"/>
                </a:endParaRPr>
              </a:p>
            </p:txBody>
          </p:sp>
        </p:grpSp>
      </p:grpSp>
      <p:sp>
        <p:nvSpPr>
          <p:cNvPr id="11" name="矩形 10"/>
          <p:cNvSpPr>
            <a:spLocks noChangeArrowheads="1"/>
          </p:cNvSpPr>
          <p:nvPr/>
        </p:nvSpPr>
        <p:spPr bwMode="auto">
          <a:xfrm>
            <a:off x="2930464" y="1867333"/>
            <a:ext cx="6027720" cy="417736"/>
          </a:xfrm>
          <a:prstGeom prst="rect">
            <a:avLst/>
          </a:prstGeom>
          <a:noFill/>
          <a:ln w="9525">
            <a:noFill/>
            <a:miter lim="800000"/>
          </a:ln>
        </p:spPr>
        <p:txBody>
          <a:bodyPr wrap="square" lIns="108896" tIns="54448" rIns="108896" bIns="54448">
            <a:spAutoFit/>
          </a:bodyPr>
          <a:lstStyle/>
          <a:p>
            <a:pPr eaLnBrk="1" hangingPunct="1">
              <a:buFont typeface="Arial" panose="020B0604020202020204" pitchFamily="34" charset="0"/>
              <a:buNone/>
            </a:pPr>
            <a:r>
              <a:rPr lang="zh-CN" altLang="zh-CN" sz="2000" b="1" dirty="0">
                <a:latin typeface="华文楷体" panose="02010600040101010101" pitchFamily="2" charset="-122"/>
                <a:ea typeface="华文楷体" panose="02010600040101010101" pitchFamily="2" charset="-122"/>
              </a:rPr>
              <a:t>严禁违规收受礼品、礼金、消费卡</a:t>
            </a:r>
            <a:endParaRPr lang="zh-CN" altLang="en-US" sz="2000" b="1" dirty="0">
              <a:solidFill>
                <a:srgbClr val="346182"/>
              </a:solidFill>
              <a:latin typeface="华文楷体" panose="02010600040101010101" pitchFamily="2" charset="-122"/>
              <a:ea typeface="华文楷体" panose="02010600040101010101" pitchFamily="2" charset="-122"/>
            </a:endParaRPr>
          </a:p>
        </p:txBody>
      </p:sp>
      <p:grpSp>
        <p:nvGrpSpPr>
          <p:cNvPr id="12" name="组合 44"/>
          <p:cNvGrpSpPr/>
          <p:nvPr/>
        </p:nvGrpSpPr>
        <p:grpSpPr bwMode="auto">
          <a:xfrm>
            <a:off x="2318959" y="2486603"/>
            <a:ext cx="6273891" cy="465318"/>
            <a:chOff x="2929753" y="1778111"/>
            <a:chExt cx="6332495" cy="527884"/>
          </a:xfrm>
        </p:grpSpPr>
        <p:cxnSp>
          <p:nvCxnSpPr>
            <p:cNvPr id="13" name="直接连接符 12"/>
            <p:cNvCxnSpPr/>
            <p:nvPr/>
          </p:nvCxnSpPr>
          <p:spPr>
            <a:xfrm>
              <a:off x="3364211" y="2250071"/>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组合 46"/>
            <p:cNvGrpSpPr/>
            <p:nvPr/>
          </p:nvGrpSpPr>
          <p:grpSpPr bwMode="auto">
            <a:xfrm>
              <a:off x="2929753" y="1778111"/>
              <a:ext cx="589964" cy="527884"/>
              <a:chOff x="2929753" y="1816211"/>
              <a:chExt cx="589964" cy="527884"/>
            </a:xfrm>
          </p:grpSpPr>
          <p:sp>
            <p:nvSpPr>
              <p:cNvPr id="15" name="平行四边形 14"/>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 name="文本框 48"/>
              <p:cNvSpPr txBox="1">
                <a:spLocks noChangeArrowheads="1"/>
              </p:cNvSpPr>
              <p:nvPr/>
            </p:nvSpPr>
            <p:spPr bwMode="auto">
              <a:xfrm>
                <a:off x="2974003" y="1820355"/>
                <a:ext cx="476633" cy="523740"/>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b="1" dirty="0">
                    <a:solidFill>
                      <a:schemeClr val="bg1"/>
                    </a:solidFill>
                    <a:latin typeface="Times New Roman" panose="02020603050405020304" pitchFamily="18" charset="0"/>
                    <a:ea typeface="楷体" panose="02010609060101010101" pitchFamily="49" charset="-122"/>
                  </a:rPr>
                  <a:t>2</a:t>
                </a:r>
                <a:endParaRPr lang="zh-CN" altLang="en-US" b="1" dirty="0">
                  <a:solidFill>
                    <a:schemeClr val="bg1"/>
                  </a:solidFill>
                  <a:latin typeface="Times New Roman" panose="02020603050405020304" pitchFamily="18" charset="0"/>
                  <a:ea typeface="楷体" panose="02010609060101010101" pitchFamily="49" charset="-122"/>
                </a:endParaRPr>
              </a:p>
            </p:txBody>
          </p:sp>
        </p:grpSp>
      </p:grpSp>
      <p:sp>
        <p:nvSpPr>
          <p:cNvPr id="17" name="矩形 16"/>
          <p:cNvSpPr>
            <a:spLocks noChangeArrowheads="1"/>
          </p:cNvSpPr>
          <p:nvPr/>
        </p:nvSpPr>
        <p:spPr bwMode="auto">
          <a:xfrm>
            <a:off x="2858966" y="2511992"/>
            <a:ext cx="6410488" cy="417736"/>
          </a:xfrm>
          <a:prstGeom prst="rect">
            <a:avLst/>
          </a:prstGeom>
          <a:noFill/>
          <a:ln w="9525">
            <a:noFill/>
            <a:miter lim="800000"/>
          </a:ln>
        </p:spPr>
        <p:txBody>
          <a:bodyPr lIns="108896" tIns="54448" rIns="108896" bIns="54448">
            <a:spAutoFit/>
          </a:bodyPr>
          <a:lstStyle/>
          <a:p>
            <a:r>
              <a:rPr lang="zh-CN" altLang="en-US" sz="2000" b="1" dirty="0">
                <a:latin typeface="华文楷体" panose="02010600040101010101" pitchFamily="2" charset="-122"/>
                <a:ea typeface="华文楷体" panose="02010600040101010101" pitchFamily="2" charset="-122"/>
              </a:rPr>
              <a:t>严禁违规向从事公务人员或其亲属、特定关系人送礼</a:t>
            </a:r>
            <a:endParaRPr lang="zh-CN" altLang="en-US" sz="2000" b="1" dirty="0">
              <a:latin typeface="华文楷体" panose="02010600040101010101" pitchFamily="2" charset="-122"/>
              <a:ea typeface="华文楷体" panose="02010600040101010101" pitchFamily="2" charset="-122"/>
            </a:endParaRPr>
          </a:p>
        </p:txBody>
      </p:sp>
      <p:grpSp>
        <p:nvGrpSpPr>
          <p:cNvPr id="18" name="组合 50"/>
          <p:cNvGrpSpPr/>
          <p:nvPr/>
        </p:nvGrpSpPr>
        <p:grpSpPr bwMode="auto">
          <a:xfrm>
            <a:off x="2318959" y="3110635"/>
            <a:ext cx="6273891" cy="466557"/>
            <a:chOff x="2929753" y="1778111"/>
            <a:chExt cx="6332495" cy="529290"/>
          </a:xfrm>
        </p:grpSpPr>
        <p:cxnSp>
          <p:nvCxnSpPr>
            <p:cNvPr id="19" name="直接连接符 18"/>
            <p:cNvCxnSpPr/>
            <p:nvPr/>
          </p:nvCxnSpPr>
          <p:spPr>
            <a:xfrm>
              <a:off x="3364211" y="2250071"/>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0" name="组合 52"/>
            <p:cNvGrpSpPr/>
            <p:nvPr/>
          </p:nvGrpSpPr>
          <p:grpSpPr bwMode="auto">
            <a:xfrm>
              <a:off x="2929753" y="1778111"/>
              <a:ext cx="589964" cy="529290"/>
              <a:chOff x="2929753" y="1816211"/>
              <a:chExt cx="589964" cy="529290"/>
            </a:xfrm>
          </p:grpSpPr>
          <p:sp>
            <p:nvSpPr>
              <p:cNvPr id="21" name="平行四边形 20"/>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2" name="文本框 54"/>
              <p:cNvSpPr txBox="1">
                <a:spLocks noChangeArrowheads="1"/>
              </p:cNvSpPr>
              <p:nvPr/>
            </p:nvSpPr>
            <p:spPr bwMode="auto">
              <a:xfrm>
                <a:off x="2967317" y="1821761"/>
                <a:ext cx="476633" cy="523740"/>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b="1" dirty="0">
                    <a:solidFill>
                      <a:schemeClr val="bg1"/>
                    </a:solidFill>
                    <a:latin typeface="Times New Roman" panose="02020603050405020304" pitchFamily="18" charset="0"/>
                    <a:ea typeface="楷体" panose="02010609060101010101" pitchFamily="49" charset="-122"/>
                  </a:rPr>
                  <a:t>3</a:t>
                </a:r>
                <a:endParaRPr lang="zh-CN" altLang="en-US" b="1" dirty="0">
                  <a:solidFill>
                    <a:schemeClr val="bg1"/>
                  </a:solidFill>
                  <a:latin typeface="Times New Roman" panose="02020603050405020304" pitchFamily="18" charset="0"/>
                  <a:ea typeface="楷体" panose="02010609060101010101" pitchFamily="49" charset="-122"/>
                </a:endParaRPr>
              </a:p>
            </p:txBody>
          </p:sp>
        </p:grpSp>
      </p:grpSp>
      <p:sp>
        <p:nvSpPr>
          <p:cNvPr id="23" name="矩形 22"/>
          <p:cNvSpPr>
            <a:spLocks noChangeArrowheads="1"/>
          </p:cNvSpPr>
          <p:nvPr/>
        </p:nvSpPr>
        <p:spPr bwMode="auto">
          <a:xfrm>
            <a:off x="2930465" y="3107457"/>
            <a:ext cx="4969874" cy="417736"/>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2000" b="1" dirty="0">
                <a:latin typeface="华文楷体" panose="02010600040101010101" pitchFamily="2" charset="-122"/>
                <a:ea typeface="华文楷体" panose="02010600040101010101" pitchFamily="2" charset="-122"/>
              </a:rPr>
              <a:t>严禁违规接受宴请或旅游健身娱乐等活动</a:t>
            </a:r>
            <a:endParaRPr lang="zh-CN" altLang="en-US" sz="2000" b="1" dirty="0">
              <a:latin typeface="华文楷体" panose="02010600040101010101" pitchFamily="2" charset="-122"/>
              <a:ea typeface="华文楷体" panose="02010600040101010101" pitchFamily="2" charset="-122"/>
            </a:endParaRPr>
          </a:p>
        </p:txBody>
      </p:sp>
      <p:grpSp>
        <p:nvGrpSpPr>
          <p:cNvPr id="24" name="组合 56"/>
          <p:cNvGrpSpPr/>
          <p:nvPr/>
        </p:nvGrpSpPr>
        <p:grpSpPr bwMode="auto">
          <a:xfrm>
            <a:off x="2318959" y="3758484"/>
            <a:ext cx="6273891" cy="490612"/>
            <a:chOff x="2929753" y="1778111"/>
            <a:chExt cx="6332495" cy="556646"/>
          </a:xfrm>
        </p:grpSpPr>
        <p:cxnSp>
          <p:nvCxnSpPr>
            <p:cNvPr id="25" name="直接连接符 24"/>
            <p:cNvCxnSpPr/>
            <p:nvPr/>
          </p:nvCxnSpPr>
          <p:spPr>
            <a:xfrm>
              <a:off x="3364211" y="2250126"/>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58"/>
            <p:cNvGrpSpPr/>
            <p:nvPr/>
          </p:nvGrpSpPr>
          <p:grpSpPr bwMode="auto">
            <a:xfrm>
              <a:off x="2929753" y="1778111"/>
              <a:ext cx="589964" cy="556646"/>
              <a:chOff x="2929753" y="1816211"/>
              <a:chExt cx="589964" cy="556646"/>
            </a:xfrm>
          </p:grpSpPr>
          <p:sp>
            <p:nvSpPr>
              <p:cNvPr id="27" name="平行四边形 26"/>
              <p:cNvSpPr/>
              <p:nvPr/>
            </p:nvSpPr>
            <p:spPr>
              <a:xfrm>
                <a:off x="2929753" y="1816211"/>
                <a:ext cx="589964" cy="479222"/>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60"/>
              <p:cNvSpPr txBox="1">
                <a:spLocks noChangeArrowheads="1"/>
              </p:cNvSpPr>
              <p:nvPr/>
            </p:nvSpPr>
            <p:spPr bwMode="auto">
              <a:xfrm>
                <a:off x="2985607" y="1849054"/>
                <a:ext cx="476633" cy="523803"/>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b="1" dirty="0">
                    <a:solidFill>
                      <a:schemeClr val="bg1"/>
                    </a:solidFill>
                    <a:latin typeface="Times New Roman" panose="02020603050405020304" pitchFamily="18" charset="0"/>
                    <a:ea typeface="楷体" panose="02010609060101010101" pitchFamily="49" charset="-122"/>
                  </a:rPr>
                  <a:t>4</a:t>
                </a:r>
                <a:endParaRPr lang="zh-CN" altLang="en-US" b="1" dirty="0">
                  <a:solidFill>
                    <a:schemeClr val="bg1"/>
                  </a:solidFill>
                  <a:latin typeface="Times New Roman" panose="02020603050405020304" pitchFamily="18" charset="0"/>
                  <a:ea typeface="楷体" panose="02010609060101010101" pitchFamily="49" charset="-122"/>
                </a:endParaRPr>
              </a:p>
            </p:txBody>
          </p:sp>
        </p:grpSp>
      </p:grpSp>
      <p:sp>
        <p:nvSpPr>
          <p:cNvPr id="29" name="矩形 28"/>
          <p:cNvSpPr>
            <a:spLocks noChangeArrowheads="1"/>
          </p:cNvSpPr>
          <p:nvPr/>
        </p:nvSpPr>
        <p:spPr bwMode="auto">
          <a:xfrm>
            <a:off x="2930463" y="3755307"/>
            <a:ext cx="6410488" cy="417736"/>
          </a:xfrm>
          <a:prstGeom prst="rect">
            <a:avLst/>
          </a:prstGeom>
          <a:noFill/>
          <a:ln w="9525">
            <a:noFill/>
            <a:miter lim="800000"/>
          </a:ln>
        </p:spPr>
        <p:txBody>
          <a:bodyPr lIns="108896" tIns="54448" rIns="108896" bIns="54448">
            <a:spAutoFit/>
          </a:bodyPr>
          <a:lstStyle/>
          <a:p>
            <a:pPr eaLnBrk="1" hangingPunct="1">
              <a:buFont typeface="Arial" panose="020B0604020202020204" pitchFamily="34" charset="0"/>
              <a:buNone/>
            </a:pPr>
            <a:r>
              <a:rPr lang="zh-CN" altLang="en-US" sz="2000" b="1" dirty="0">
                <a:latin typeface="华文楷体" panose="02010600040101010101" pitchFamily="2" charset="-122"/>
                <a:ea typeface="华文楷体" panose="02010600040101010101" pitchFamily="2" charset="-122"/>
              </a:rPr>
              <a:t>严禁违规出入私人会所</a:t>
            </a:r>
            <a:endParaRPr lang="zh-CN" altLang="en-US" sz="2000" b="1" dirty="0">
              <a:latin typeface="华文楷体" panose="02010600040101010101" pitchFamily="2" charset="-122"/>
              <a:ea typeface="华文楷体" panose="02010600040101010101" pitchFamily="2" charset="-122"/>
            </a:endParaRPr>
          </a:p>
        </p:txBody>
      </p:sp>
      <p:grpSp>
        <p:nvGrpSpPr>
          <p:cNvPr id="30" name="组合 62"/>
          <p:cNvGrpSpPr/>
          <p:nvPr/>
        </p:nvGrpSpPr>
        <p:grpSpPr bwMode="auto">
          <a:xfrm>
            <a:off x="2318959" y="4396807"/>
            <a:ext cx="6273891" cy="479736"/>
            <a:chOff x="2929753" y="1778111"/>
            <a:chExt cx="6332495" cy="544241"/>
          </a:xfrm>
        </p:grpSpPr>
        <p:cxnSp>
          <p:nvCxnSpPr>
            <p:cNvPr id="31" name="直接连接符 30"/>
            <p:cNvCxnSpPr/>
            <p:nvPr/>
          </p:nvCxnSpPr>
          <p:spPr>
            <a:xfrm>
              <a:off x="3364211" y="2250071"/>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64"/>
            <p:cNvGrpSpPr/>
            <p:nvPr/>
          </p:nvGrpSpPr>
          <p:grpSpPr bwMode="auto">
            <a:xfrm>
              <a:off x="2929753" y="1778111"/>
              <a:ext cx="589964" cy="544241"/>
              <a:chOff x="2929753" y="1816211"/>
              <a:chExt cx="589964" cy="544241"/>
            </a:xfrm>
          </p:grpSpPr>
          <p:sp>
            <p:nvSpPr>
              <p:cNvPr id="33" name="平行四边形 32"/>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4" name="文本框 66"/>
              <p:cNvSpPr txBox="1">
                <a:spLocks noChangeArrowheads="1"/>
              </p:cNvSpPr>
              <p:nvPr/>
            </p:nvSpPr>
            <p:spPr bwMode="auto">
              <a:xfrm>
                <a:off x="2972945" y="1836712"/>
                <a:ext cx="476633" cy="523740"/>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b="1" dirty="0">
                    <a:solidFill>
                      <a:schemeClr val="bg1"/>
                    </a:solidFill>
                    <a:latin typeface="Times New Roman" panose="02020603050405020304" pitchFamily="18" charset="0"/>
                    <a:ea typeface="楷体" panose="02010609060101010101" pitchFamily="49" charset="-122"/>
                  </a:rPr>
                  <a:t>5</a:t>
                </a:r>
                <a:endParaRPr lang="zh-CN" altLang="en-US" b="1" dirty="0">
                  <a:solidFill>
                    <a:schemeClr val="bg1"/>
                  </a:solidFill>
                  <a:latin typeface="Times New Roman" panose="02020603050405020304" pitchFamily="18" charset="0"/>
                  <a:ea typeface="楷体" panose="02010609060101010101" pitchFamily="49" charset="-122"/>
                </a:endParaRPr>
              </a:p>
            </p:txBody>
          </p:sp>
        </p:grpSp>
      </p:grpSp>
      <p:sp>
        <p:nvSpPr>
          <p:cNvPr id="35" name="矩形 34"/>
          <p:cNvSpPr>
            <a:spLocks noChangeArrowheads="1"/>
          </p:cNvSpPr>
          <p:nvPr/>
        </p:nvSpPr>
        <p:spPr bwMode="auto">
          <a:xfrm>
            <a:off x="2930463" y="4392042"/>
            <a:ext cx="6408922" cy="417736"/>
          </a:xfrm>
          <a:prstGeom prst="rect">
            <a:avLst/>
          </a:prstGeom>
          <a:noFill/>
          <a:ln w="9525">
            <a:noFill/>
            <a:miter lim="800000"/>
          </a:ln>
        </p:spPr>
        <p:txBody>
          <a:bodyPr wrap="square" lIns="108896" tIns="54448" rIns="108896" bIns="54448">
            <a:spAutoFit/>
          </a:bodyPr>
          <a:lstStyle/>
          <a:p>
            <a:r>
              <a:rPr lang="zh-CN" altLang="en-US" sz="2000" b="1" dirty="0">
                <a:latin typeface="华文楷体" panose="02010600040101010101" pitchFamily="2" charset="-122"/>
                <a:ea typeface="华文楷体" panose="02010600040101010101" pitchFamily="2" charset="-122"/>
              </a:rPr>
              <a:t>严禁组织、参加公款宴请、公款高消费活动</a:t>
            </a:r>
            <a:endParaRPr lang="zh-CN" altLang="en-US" sz="2000" b="1" dirty="0">
              <a:latin typeface="华文楷体" panose="02010600040101010101" pitchFamily="2" charset="-122"/>
              <a:ea typeface="华文楷体" panose="02010600040101010101" pitchFamily="2" charset="-122"/>
            </a:endParaRPr>
          </a:p>
        </p:txBody>
      </p:sp>
      <p:grpSp>
        <p:nvGrpSpPr>
          <p:cNvPr id="36" name="组合 68"/>
          <p:cNvGrpSpPr/>
          <p:nvPr/>
        </p:nvGrpSpPr>
        <p:grpSpPr bwMode="auto">
          <a:xfrm>
            <a:off x="2318959" y="4984320"/>
            <a:ext cx="6273891" cy="466539"/>
            <a:chOff x="2929753" y="1778111"/>
            <a:chExt cx="6332495" cy="531268"/>
          </a:xfrm>
        </p:grpSpPr>
        <p:cxnSp>
          <p:nvCxnSpPr>
            <p:cNvPr id="37" name="直接连接符 36"/>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8" name="组合 70"/>
            <p:cNvGrpSpPr/>
            <p:nvPr/>
          </p:nvGrpSpPr>
          <p:grpSpPr bwMode="auto">
            <a:xfrm>
              <a:off x="2929753" y="1778111"/>
              <a:ext cx="589964" cy="531268"/>
              <a:chOff x="2929753" y="1816211"/>
              <a:chExt cx="589964" cy="531268"/>
            </a:xfrm>
          </p:grpSpPr>
          <p:sp>
            <p:nvSpPr>
              <p:cNvPr id="39" name="平行四边形 38"/>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0" name="文本框 72"/>
              <p:cNvSpPr txBox="1">
                <a:spLocks noChangeArrowheads="1"/>
              </p:cNvSpPr>
              <p:nvPr/>
            </p:nvSpPr>
            <p:spPr bwMode="auto">
              <a:xfrm>
                <a:off x="2955005" y="1821761"/>
                <a:ext cx="476633" cy="525718"/>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b="1" dirty="0">
                    <a:solidFill>
                      <a:schemeClr val="bg1"/>
                    </a:solidFill>
                    <a:latin typeface="Times New Roman" panose="02020603050405020304" pitchFamily="18" charset="0"/>
                    <a:ea typeface="楷体" panose="02010609060101010101" pitchFamily="49" charset="-122"/>
                  </a:rPr>
                  <a:t>6</a:t>
                </a:r>
                <a:endParaRPr lang="zh-CN" altLang="en-US" b="1" dirty="0">
                  <a:solidFill>
                    <a:schemeClr val="bg1"/>
                  </a:solidFill>
                  <a:latin typeface="Times New Roman" panose="02020603050405020304" pitchFamily="18" charset="0"/>
                  <a:ea typeface="楷体" panose="02010609060101010101" pitchFamily="49" charset="-122"/>
                </a:endParaRPr>
              </a:p>
            </p:txBody>
          </p:sp>
        </p:grpSp>
      </p:grpSp>
      <p:sp>
        <p:nvSpPr>
          <p:cNvPr id="41" name="矩形 40"/>
          <p:cNvSpPr>
            <a:spLocks noChangeArrowheads="1"/>
          </p:cNvSpPr>
          <p:nvPr/>
        </p:nvSpPr>
        <p:spPr bwMode="auto">
          <a:xfrm>
            <a:off x="2930463" y="4979554"/>
            <a:ext cx="6410488" cy="417736"/>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2000" b="1" dirty="0">
                <a:latin typeface="华文楷体" panose="02010600040101010101" pitchFamily="2" charset="-122"/>
                <a:ea typeface="华文楷体" panose="02010600040101010101" pitchFamily="2" charset="-122"/>
              </a:rPr>
              <a:t>严禁用公款购买赠送、发放礼品</a:t>
            </a:r>
            <a:endParaRPr lang="zh-CN" altLang="en-US" sz="2000" b="1" dirty="0">
              <a:latin typeface="华文楷体" panose="02010600040101010101" pitchFamily="2" charset="-122"/>
              <a:ea typeface="华文楷体" panose="02010600040101010101" pitchFamily="2" charset="-122"/>
            </a:endParaRPr>
          </a:p>
        </p:txBody>
      </p:sp>
      <p:grpSp>
        <p:nvGrpSpPr>
          <p:cNvPr id="42" name="组合 74"/>
          <p:cNvGrpSpPr/>
          <p:nvPr/>
        </p:nvGrpSpPr>
        <p:grpSpPr bwMode="auto">
          <a:xfrm>
            <a:off x="2306252" y="5652808"/>
            <a:ext cx="6273891" cy="466537"/>
            <a:chOff x="2929753" y="1778111"/>
            <a:chExt cx="6332495" cy="531265"/>
          </a:xfrm>
        </p:grpSpPr>
        <p:cxnSp>
          <p:nvCxnSpPr>
            <p:cNvPr id="43" name="直接连接符 42"/>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4" name="组合 76"/>
            <p:cNvGrpSpPr/>
            <p:nvPr/>
          </p:nvGrpSpPr>
          <p:grpSpPr bwMode="auto">
            <a:xfrm>
              <a:off x="2929753" y="1778111"/>
              <a:ext cx="589964" cy="531265"/>
              <a:chOff x="2929753" y="1816211"/>
              <a:chExt cx="589964" cy="531265"/>
            </a:xfrm>
          </p:grpSpPr>
          <p:sp>
            <p:nvSpPr>
              <p:cNvPr id="45" name="平行四边形 44"/>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6" name="文本框 78"/>
              <p:cNvSpPr txBox="1">
                <a:spLocks noChangeArrowheads="1"/>
              </p:cNvSpPr>
              <p:nvPr/>
            </p:nvSpPr>
            <p:spPr bwMode="auto">
              <a:xfrm>
                <a:off x="2985214" y="1821759"/>
                <a:ext cx="442514" cy="525717"/>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b="1" dirty="0">
                    <a:solidFill>
                      <a:schemeClr val="bg1"/>
                    </a:solidFill>
                    <a:latin typeface="Times New Roman" panose="02020603050405020304" pitchFamily="18" charset="0"/>
                    <a:ea typeface="楷体" panose="02010609060101010101" pitchFamily="49" charset="-122"/>
                  </a:rPr>
                  <a:t>7</a:t>
                </a:r>
                <a:endParaRPr lang="zh-CN" altLang="en-US" b="1" dirty="0">
                  <a:solidFill>
                    <a:schemeClr val="bg1"/>
                  </a:solidFill>
                  <a:latin typeface="Times New Roman" panose="02020603050405020304" pitchFamily="18" charset="0"/>
                  <a:ea typeface="楷体" panose="02010609060101010101" pitchFamily="49" charset="-122"/>
                </a:endParaRPr>
              </a:p>
            </p:txBody>
          </p:sp>
        </p:grpSp>
      </p:grpSp>
      <p:sp>
        <p:nvSpPr>
          <p:cNvPr id="47" name="矩形 46"/>
          <p:cNvSpPr>
            <a:spLocks noChangeArrowheads="1"/>
          </p:cNvSpPr>
          <p:nvPr/>
        </p:nvSpPr>
        <p:spPr bwMode="auto">
          <a:xfrm>
            <a:off x="2919345" y="5648046"/>
            <a:ext cx="6408899" cy="417736"/>
          </a:xfrm>
          <a:prstGeom prst="rect">
            <a:avLst/>
          </a:prstGeom>
          <a:noFill/>
          <a:ln w="9525">
            <a:noFill/>
            <a:miter lim="800000"/>
          </a:ln>
        </p:spPr>
        <p:txBody>
          <a:bodyPr lIns="108896" tIns="54448" rIns="108896" bIns="54448">
            <a:spAutoFit/>
          </a:bodyPr>
          <a:lstStyle/>
          <a:p>
            <a:r>
              <a:rPr lang="zh-CN" altLang="en-US" sz="2000" b="1" dirty="0">
                <a:latin typeface="华文楷体" panose="02010600040101010101" pitchFamily="2" charset="-122"/>
                <a:ea typeface="华文楷体" panose="02010600040101010101" pitchFamily="2" charset="-122"/>
              </a:rPr>
              <a:t>严禁公款旅游</a:t>
            </a:r>
            <a:endParaRPr lang="zh-CN" altLang="en-US" sz="2000" b="1" dirty="0">
              <a:latin typeface="华文楷体" panose="02010600040101010101" pitchFamily="2" charset="-122"/>
              <a:ea typeface="华文楷体" panose="02010600040101010101" pitchFamily="2" charset="-122"/>
            </a:endParaRPr>
          </a:p>
        </p:txBody>
      </p:sp>
      <p:sp>
        <p:nvSpPr>
          <p:cNvPr id="48" name="Freeform 117"/>
          <p:cNvSpPr>
            <a:spLocks noChangeArrowheads="1"/>
          </p:cNvSpPr>
          <p:nvPr/>
        </p:nvSpPr>
        <p:spPr bwMode="auto">
          <a:xfrm>
            <a:off x="9247239" y="2007065"/>
            <a:ext cx="679805" cy="679607"/>
          </a:xfrm>
          <a:custGeom>
            <a:avLst/>
            <a:gdLst>
              <a:gd name="T0" fmla="*/ 2147483647 w 880"/>
              <a:gd name="T1" fmla="*/ 2147483647 h 880"/>
              <a:gd name="T2" fmla="*/ 2147483647 w 880"/>
              <a:gd name="T3" fmla="*/ 2147483647 h 880"/>
              <a:gd name="T4" fmla="*/ 2147483647 w 880"/>
              <a:gd name="T5" fmla="*/ 2147483647 h 880"/>
              <a:gd name="T6" fmla="*/ 0 w 880"/>
              <a:gd name="T7" fmla="*/ 2147483647 h 880"/>
              <a:gd name="T8" fmla="*/ 0 w 880"/>
              <a:gd name="T9" fmla="*/ 2147483647 h 880"/>
              <a:gd name="T10" fmla="*/ 2147483647 w 880"/>
              <a:gd name="T11" fmla="*/ 2147483647 h 880"/>
              <a:gd name="T12" fmla="*/ 2147483647 w 880"/>
              <a:gd name="T13" fmla="*/ 2147483647 h 880"/>
              <a:gd name="T14" fmla="*/ 2147483647 w 880"/>
              <a:gd name="T15" fmla="*/ 0 h 880"/>
              <a:gd name="T16" fmla="*/ 2147483647 w 880"/>
              <a:gd name="T17" fmla="*/ 0 h 880"/>
              <a:gd name="T18" fmla="*/ 2147483647 w 880"/>
              <a:gd name="T19" fmla="*/ 2147483647 h 880"/>
              <a:gd name="T20" fmla="*/ 2147483647 w 880"/>
              <a:gd name="T21" fmla="*/ 2147483647 h 880"/>
              <a:gd name="T22" fmla="*/ 2147483647 w 880"/>
              <a:gd name="T23" fmla="*/ 2147483647 h 880"/>
              <a:gd name="T24" fmla="*/ 2147483647 w 880"/>
              <a:gd name="T25" fmla="*/ 2147483647 h 880"/>
              <a:gd name="T26" fmla="*/ 2147483647 w 880"/>
              <a:gd name="T27" fmla="*/ 2147483647 h 880"/>
              <a:gd name="T28" fmla="*/ 2147483647 w 880"/>
              <a:gd name="T29" fmla="*/ 2147483647 h 880"/>
              <a:gd name="T30" fmla="*/ 2147483647 w 880"/>
              <a:gd name="T31" fmla="*/ 2147483647 h 880"/>
              <a:gd name="T32" fmla="*/ 2147483647 w 880"/>
              <a:gd name="T33" fmla="*/ 2147483647 h 8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0"/>
              <a:gd name="T52" fmla="*/ 0 h 880"/>
              <a:gd name="T53" fmla="*/ 880 w 880"/>
              <a:gd name="T54" fmla="*/ 880 h 8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0" h="880">
                <a:moveTo>
                  <a:pt x="297" y="880"/>
                </a:moveTo>
                <a:cubicBezTo>
                  <a:pt x="275" y="880"/>
                  <a:pt x="247" y="867"/>
                  <a:pt x="232" y="852"/>
                </a:cubicBezTo>
                <a:cubicBezTo>
                  <a:pt x="28" y="649"/>
                  <a:pt x="28" y="649"/>
                  <a:pt x="28" y="649"/>
                </a:cubicBezTo>
                <a:cubicBezTo>
                  <a:pt x="13" y="634"/>
                  <a:pt x="0" y="605"/>
                  <a:pt x="0" y="583"/>
                </a:cubicBezTo>
                <a:cubicBezTo>
                  <a:pt x="0" y="297"/>
                  <a:pt x="0" y="297"/>
                  <a:pt x="0" y="297"/>
                </a:cubicBezTo>
                <a:cubicBezTo>
                  <a:pt x="0" y="275"/>
                  <a:pt x="13" y="247"/>
                  <a:pt x="28" y="232"/>
                </a:cubicBezTo>
                <a:cubicBezTo>
                  <a:pt x="231" y="28"/>
                  <a:pt x="231" y="28"/>
                  <a:pt x="231" y="28"/>
                </a:cubicBezTo>
                <a:cubicBezTo>
                  <a:pt x="246" y="13"/>
                  <a:pt x="275" y="0"/>
                  <a:pt x="297" y="0"/>
                </a:cubicBezTo>
                <a:cubicBezTo>
                  <a:pt x="583" y="0"/>
                  <a:pt x="583" y="0"/>
                  <a:pt x="583" y="0"/>
                </a:cubicBezTo>
                <a:cubicBezTo>
                  <a:pt x="605" y="0"/>
                  <a:pt x="633" y="13"/>
                  <a:pt x="648" y="28"/>
                </a:cubicBezTo>
                <a:cubicBezTo>
                  <a:pt x="852" y="231"/>
                  <a:pt x="852" y="231"/>
                  <a:pt x="852" y="231"/>
                </a:cubicBezTo>
                <a:cubicBezTo>
                  <a:pt x="867" y="246"/>
                  <a:pt x="880" y="275"/>
                  <a:pt x="880" y="297"/>
                </a:cubicBezTo>
                <a:cubicBezTo>
                  <a:pt x="880" y="583"/>
                  <a:pt x="880" y="583"/>
                  <a:pt x="880" y="583"/>
                </a:cubicBezTo>
                <a:cubicBezTo>
                  <a:pt x="880" y="605"/>
                  <a:pt x="867" y="633"/>
                  <a:pt x="852" y="649"/>
                </a:cubicBezTo>
                <a:cubicBezTo>
                  <a:pt x="649" y="852"/>
                  <a:pt x="649" y="852"/>
                  <a:pt x="649" y="852"/>
                </a:cubicBezTo>
                <a:cubicBezTo>
                  <a:pt x="634" y="867"/>
                  <a:pt x="605" y="880"/>
                  <a:pt x="583" y="880"/>
                </a:cubicBezTo>
                <a:cubicBezTo>
                  <a:pt x="297" y="880"/>
                  <a:pt x="297" y="880"/>
                  <a:pt x="297" y="880"/>
                </a:cubicBezTo>
              </a:path>
            </a:pathLst>
          </a:custGeom>
          <a:solidFill>
            <a:srgbClr val="E8E8E8"/>
          </a:solidFill>
          <a:ln w="9525">
            <a:noFill/>
            <a:round/>
          </a:ln>
        </p:spPr>
        <p:txBody>
          <a:bodyPr lIns="108896" tIns="54448" rIns="108896" bIns="54448"/>
          <a:lstStyle/>
          <a:p>
            <a:endParaRPr lang="zh-CN" altLang="en-US"/>
          </a:p>
        </p:txBody>
      </p:sp>
      <p:sp>
        <p:nvSpPr>
          <p:cNvPr id="49" name="Freeform 118"/>
          <p:cNvSpPr>
            <a:spLocks noChangeArrowheads="1"/>
          </p:cNvSpPr>
          <p:nvPr/>
        </p:nvSpPr>
        <p:spPr bwMode="auto">
          <a:xfrm>
            <a:off x="9290125" y="2049939"/>
            <a:ext cx="592446" cy="593862"/>
          </a:xfrm>
          <a:custGeom>
            <a:avLst/>
            <a:gdLst>
              <a:gd name="T0" fmla="*/ 2147483647 w 768"/>
              <a:gd name="T1" fmla="*/ 2147483647 h 768"/>
              <a:gd name="T2" fmla="*/ 2147483647 w 768"/>
              <a:gd name="T3" fmla="*/ 2147483647 h 768"/>
              <a:gd name="T4" fmla="*/ 2147483647 w 768"/>
              <a:gd name="T5" fmla="*/ 2147483647 h 768"/>
              <a:gd name="T6" fmla="*/ 0 w 768"/>
              <a:gd name="T7" fmla="*/ 2147483647 h 768"/>
              <a:gd name="T8" fmla="*/ 0 w 768"/>
              <a:gd name="T9" fmla="*/ 2147483647 h 768"/>
              <a:gd name="T10" fmla="*/ 2147483647 w 768"/>
              <a:gd name="T11" fmla="*/ 2147483647 h 768"/>
              <a:gd name="T12" fmla="*/ 2147483647 w 768"/>
              <a:gd name="T13" fmla="*/ 2147483647 h 768"/>
              <a:gd name="T14" fmla="*/ 2147483647 w 768"/>
              <a:gd name="T15" fmla="*/ 0 h 768"/>
              <a:gd name="T16" fmla="*/ 2147483647 w 768"/>
              <a:gd name="T17" fmla="*/ 0 h 768"/>
              <a:gd name="T18" fmla="*/ 2147483647 w 768"/>
              <a:gd name="T19" fmla="*/ 2147483647 h 768"/>
              <a:gd name="T20" fmla="*/ 2147483647 w 768"/>
              <a:gd name="T21" fmla="*/ 2147483647 h 768"/>
              <a:gd name="T22" fmla="*/ 2147483647 w 768"/>
              <a:gd name="T23" fmla="*/ 2147483647 h 768"/>
              <a:gd name="T24" fmla="*/ 2147483647 w 768"/>
              <a:gd name="T25" fmla="*/ 2147483647 h 768"/>
              <a:gd name="T26" fmla="*/ 2147483647 w 768"/>
              <a:gd name="T27" fmla="*/ 2147483647 h 768"/>
              <a:gd name="T28" fmla="*/ 2147483647 w 768"/>
              <a:gd name="T29" fmla="*/ 2147483647 h 768"/>
              <a:gd name="T30" fmla="*/ 2147483647 w 768"/>
              <a:gd name="T31" fmla="*/ 2147483647 h 768"/>
              <a:gd name="T32" fmla="*/ 2147483647 w 768"/>
              <a:gd name="T33" fmla="*/ 2147483647 h 768"/>
              <a:gd name="T34" fmla="*/ 2147483647 w 768"/>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8"/>
              <a:gd name="T55" fmla="*/ 0 h 768"/>
              <a:gd name="T56" fmla="*/ 768 w 768"/>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8" h="768">
                <a:moveTo>
                  <a:pt x="240" y="768"/>
                </a:moveTo>
                <a:cubicBezTo>
                  <a:pt x="232" y="768"/>
                  <a:pt x="219" y="762"/>
                  <a:pt x="214" y="757"/>
                </a:cubicBezTo>
                <a:cubicBezTo>
                  <a:pt x="11" y="554"/>
                  <a:pt x="11" y="554"/>
                  <a:pt x="11" y="554"/>
                </a:cubicBezTo>
                <a:cubicBezTo>
                  <a:pt x="6" y="549"/>
                  <a:pt x="0" y="535"/>
                  <a:pt x="0" y="527"/>
                </a:cubicBezTo>
                <a:cubicBezTo>
                  <a:pt x="0" y="241"/>
                  <a:pt x="0" y="241"/>
                  <a:pt x="0" y="241"/>
                </a:cubicBezTo>
                <a:cubicBezTo>
                  <a:pt x="0" y="233"/>
                  <a:pt x="6" y="219"/>
                  <a:pt x="11" y="214"/>
                </a:cubicBezTo>
                <a:cubicBezTo>
                  <a:pt x="214" y="11"/>
                  <a:pt x="214" y="11"/>
                  <a:pt x="214" y="11"/>
                </a:cubicBezTo>
                <a:cubicBezTo>
                  <a:pt x="219" y="6"/>
                  <a:pt x="234" y="0"/>
                  <a:pt x="241" y="0"/>
                </a:cubicBezTo>
                <a:cubicBezTo>
                  <a:pt x="527" y="0"/>
                  <a:pt x="527" y="0"/>
                  <a:pt x="527" y="0"/>
                </a:cubicBezTo>
                <a:cubicBezTo>
                  <a:pt x="534" y="0"/>
                  <a:pt x="549" y="6"/>
                  <a:pt x="554" y="11"/>
                </a:cubicBezTo>
                <a:cubicBezTo>
                  <a:pt x="757" y="214"/>
                  <a:pt x="757" y="214"/>
                  <a:pt x="757" y="214"/>
                </a:cubicBezTo>
                <a:cubicBezTo>
                  <a:pt x="762" y="219"/>
                  <a:pt x="768" y="233"/>
                  <a:pt x="768" y="241"/>
                </a:cubicBezTo>
                <a:cubicBezTo>
                  <a:pt x="768" y="527"/>
                  <a:pt x="768" y="527"/>
                  <a:pt x="768" y="527"/>
                </a:cubicBezTo>
                <a:cubicBezTo>
                  <a:pt x="768" y="535"/>
                  <a:pt x="762" y="549"/>
                  <a:pt x="757" y="554"/>
                </a:cubicBezTo>
                <a:cubicBezTo>
                  <a:pt x="554" y="757"/>
                  <a:pt x="554" y="757"/>
                  <a:pt x="554" y="757"/>
                </a:cubicBezTo>
                <a:cubicBezTo>
                  <a:pt x="549" y="762"/>
                  <a:pt x="534" y="768"/>
                  <a:pt x="527" y="768"/>
                </a:cubicBezTo>
                <a:cubicBezTo>
                  <a:pt x="240" y="768"/>
                  <a:pt x="240" y="768"/>
                  <a:pt x="240" y="768"/>
                </a:cubicBezTo>
                <a:cubicBezTo>
                  <a:pt x="240" y="768"/>
                  <a:pt x="240" y="768"/>
                  <a:pt x="240" y="768"/>
                </a:cubicBezTo>
              </a:path>
            </a:pathLst>
          </a:custGeom>
          <a:solidFill>
            <a:srgbClr val="EF493D"/>
          </a:solidFill>
          <a:ln w="9525">
            <a:noFill/>
            <a:round/>
          </a:ln>
        </p:spPr>
        <p:txBody>
          <a:bodyPr lIns="108896" tIns="54448" rIns="108896" bIns="54448"/>
          <a:lstStyle/>
          <a:p>
            <a:endParaRPr lang="zh-CN" altLang="en-US"/>
          </a:p>
        </p:txBody>
      </p:sp>
      <p:sp>
        <p:nvSpPr>
          <p:cNvPr id="50" name="Freeform 119"/>
          <p:cNvSpPr>
            <a:spLocks noEditPoints="1" noChangeArrowheads="1"/>
          </p:cNvSpPr>
          <p:nvPr/>
        </p:nvSpPr>
        <p:spPr bwMode="auto">
          <a:xfrm>
            <a:off x="9698324" y="2348458"/>
            <a:ext cx="184247" cy="295343"/>
          </a:xfrm>
          <a:custGeom>
            <a:avLst/>
            <a:gdLst>
              <a:gd name="T0" fmla="*/ 2147483647 w 240"/>
              <a:gd name="T1" fmla="*/ 2147483647 h 381"/>
              <a:gd name="T2" fmla="*/ 0 w 240"/>
              <a:gd name="T3" fmla="*/ 2147483647 h 381"/>
              <a:gd name="T4" fmla="*/ 2147483647 w 240"/>
              <a:gd name="T5" fmla="*/ 2147483647 h 381"/>
              <a:gd name="T6" fmla="*/ 2147483647 w 240"/>
              <a:gd name="T7" fmla="*/ 2147483647 h 381"/>
              <a:gd name="T8" fmla="*/ 2147483647 w 240"/>
              <a:gd name="T9" fmla="*/ 2147483647 h 381"/>
              <a:gd name="T10" fmla="*/ 2147483647 w 240"/>
              <a:gd name="T11" fmla="*/ 2147483647 h 381"/>
              <a:gd name="T12" fmla="*/ 2147483647 w 240"/>
              <a:gd name="T13" fmla="*/ 2147483647 h 381"/>
              <a:gd name="T14" fmla="*/ 2147483647 w 240"/>
              <a:gd name="T15" fmla="*/ 2147483647 h 381"/>
              <a:gd name="T16" fmla="*/ 2147483647 w 240"/>
              <a:gd name="T17" fmla="*/ 2147483647 h 381"/>
              <a:gd name="T18" fmla="*/ 2147483647 w 240"/>
              <a:gd name="T19" fmla="*/ 2147483647 h 381"/>
              <a:gd name="T20" fmla="*/ 2147483647 w 240"/>
              <a:gd name="T21" fmla="*/ 2147483647 h 381"/>
              <a:gd name="T22" fmla="*/ 2147483647 w 240"/>
              <a:gd name="T23" fmla="*/ 0 h 381"/>
              <a:gd name="T24" fmla="*/ 2147483647 w 240"/>
              <a:gd name="T25" fmla="*/ 2147483647 h 381"/>
              <a:gd name="T26" fmla="*/ 2147483647 w 240"/>
              <a:gd name="T27" fmla="*/ 2147483647 h 381"/>
              <a:gd name="T28" fmla="*/ 2147483647 w 240"/>
              <a:gd name="T29" fmla="*/ 2147483647 h 381"/>
              <a:gd name="T30" fmla="*/ 2147483647 w 240"/>
              <a:gd name="T31" fmla="*/ 0 h 381"/>
              <a:gd name="T32" fmla="*/ 2147483647 w 240"/>
              <a:gd name="T33" fmla="*/ 0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
              <a:gd name="T52" fmla="*/ 0 h 381"/>
              <a:gd name="T53" fmla="*/ 240 w 240"/>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 h="381">
                <a:moveTo>
                  <a:pt x="1" y="381"/>
                </a:moveTo>
                <a:cubicBezTo>
                  <a:pt x="1" y="381"/>
                  <a:pt x="1" y="381"/>
                  <a:pt x="0" y="381"/>
                </a:cubicBezTo>
                <a:cubicBezTo>
                  <a:pt x="1" y="381"/>
                  <a:pt x="1" y="381"/>
                  <a:pt x="1" y="381"/>
                </a:cubicBezTo>
                <a:moveTo>
                  <a:pt x="1" y="381"/>
                </a:moveTo>
                <a:cubicBezTo>
                  <a:pt x="1" y="381"/>
                  <a:pt x="1" y="381"/>
                  <a:pt x="1" y="381"/>
                </a:cubicBezTo>
                <a:cubicBezTo>
                  <a:pt x="1" y="381"/>
                  <a:pt x="1" y="381"/>
                  <a:pt x="1" y="381"/>
                </a:cubicBezTo>
                <a:moveTo>
                  <a:pt x="112" y="285"/>
                </a:moveTo>
                <a:cubicBezTo>
                  <a:pt x="26" y="370"/>
                  <a:pt x="26" y="370"/>
                  <a:pt x="26" y="370"/>
                </a:cubicBezTo>
                <a:cubicBezTo>
                  <a:pt x="22" y="375"/>
                  <a:pt x="9" y="380"/>
                  <a:pt x="1" y="381"/>
                </a:cubicBezTo>
                <a:cubicBezTo>
                  <a:pt x="9" y="380"/>
                  <a:pt x="22" y="375"/>
                  <a:pt x="26" y="370"/>
                </a:cubicBezTo>
                <a:cubicBezTo>
                  <a:pt x="112" y="285"/>
                  <a:pt x="112" y="285"/>
                  <a:pt x="112" y="285"/>
                </a:cubicBezTo>
                <a:moveTo>
                  <a:pt x="240" y="0"/>
                </a:moveTo>
                <a:cubicBezTo>
                  <a:pt x="240" y="140"/>
                  <a:pt x="240" y="140"/>
                  <a:pt x="240" y="140"/>
                </a:cubicBezTo>
                <a:cubicBezTo>
                  <a:pt x="240" y="142"/>
                  <a:pt x="240" y="144"/>
                  <a:pt x="239" y="146"/>
                </a:cubicBezTo>
                <a:cubicBezTo>
                  <a:pt x="240" y="144"/>
                  <a:pt x="240" y="142"/>
                  <a:pt x="240" y="140"/>
                </a:cubicBezTo>
                <a:cubicBezTo>
                  <a:pt x="240" y="0"/>
                  <a:pt x="240" y="0"/>
                  <a:pt x="240" y="0"/>
                </a:cubicBezTo>
                <a:cubicBezTo>
                  <a:pt x="240" y="0"/>
                  <a:pt x="240" y="0"/>
                  <a:pt x="240" y="0"/>
                </a:cubicBezTo>
              </a:path>
            </a:pathLst>
          </a:custGeom>
          <a:solidFill>
            <a:srgbClr val="BCBCBC"/>
          </a:solidFill>
          <a:ln w="9525">
            <a:noFill/>
            <a:round/>
          </a:ln>
        </p:spPr>
        <p:txBody>
          <a:bodyPr lIns="108896" tIns="54448" rIns="108896" bIns="54448"/>
          <a:lstStyle/>
          <a:p>
            <a:endParaRPr lang="zh-CN" altLang="en-US"/>
          </a:p>
        </p:txBody>
      </p:sp>
      <p:sp>
        <p:nvSpPr>
          <p:cNvPr id="51" name="Freeform 120"/>
          <p:cNvSpPr>
            <a:spLocks noChangeArrowheads="1"/>
          </p:cNvSpPr>
          <p:nvPr/>
        </p:nvSpPr>
        <p:spPr bwMode="auto">
          <a:xfrm>
            <a:off x="9344127" y="2265889"/>
            <a:ext cx="538443" cy="377912"/>
          </a:xfrm>
          <a:custGeom>
            <a:avLst/>
            <a:gdLst>
              <a:gd name="T0" fmla="*/ 2147483647 w 697"/>
              <a:gd name="T1" fmla="*/ 0 h 488"/>
              <a:gd name="T2" fmla="*/ 2147483647 w 697"/>
              <a:gd name="T3" fmla="*/ 2147483647 h 488"/>
              <a:gd name="T4" fmla="*/ 2147483647 w 697"/>
              <a:gd name="T5" fmla="*/ 2147483647 h 488"/>
              <a:gd name="T6" fmla="*/ 2147483647 w 697"/>
              <a:gd name="T7" fmla="*/ 2147483647 h 488"/>
              <a:gd name="T8" fmla="*/ 2147483647 w 697"/>
              <a:gd name="T9" fmla="*/ 2147483647 h 488"/>
              <a:gd name="T10" fmla="*/ 2147483647 w 697"/>
              <a:gd name="T11" fmla="*/ 2147483647 h 488"/>
              <a:gd name="T12" fmla="*/ 2147483647 w 697"/>
              <a:gd name="T13" fmla="*/ 2147483647 h 488"/>
              <a:gd name="T14" fmla="*/ 2147483647 w 697"/>
              <a:gd name="T15" fmla="*/ 2147483647 h 488"/>
              <a:gd name="T16" fmla="*/ 2147483647 w 697"/>
              <a:gd name="T17" fmla="*/ 2147483647 h 488"/>
              <a:gd name="T18" fmla="*/ 2147483647 w 697"/>
              <a:gd name="T19" fmla="*/ 2147483647 h 488"/>
              <a:gd name="T20" fmla="*/ 2147483647 w 697"/>
              <a:gd name="T21" fmla="*/ 2147483647 h 488"/>
              <a:gd name="T22" fmla="*/ 2147483647 w 697"/>
              <a:gd name="T23" fmla="*/ 2147483647 h 488"/>
              <a:gd name="T24" fmla="*/ 2147483647 w 697"/>
              <a:gd name="T25" fmla="*/ 0 h 488"/>
              <a:gd name="T26" fmla="*/ 0 w 697"/>
              <a:gd name="T27" fmla="*/ 2147483647 h 488"/>
              <a:gd name="T28" fmla="*/ 2147483647 w 697"/>
              <a:gd name="T29" fmla="*/ 2147483647 h 488"/>
              <a:gd name="T30" fmla="*/ 2147483647 w 697"/>
              <a:gd name="T31" fmla="*/ 2147483647 h 488"/>
              <a:gd name="T32" fmla="*/ 2147483647 w 697"/>
              <a:gd name="T33" fmla="*/ 2147483647 h 488"/>
              <a:gd name="T34" fmla="*/ 2147483647 w 697"/>
              <a:gd name="T35" fmla="*/ 2147483647 h 488"/>
              <a:gd name="T36" fmla="*/ 2147483647 w 697"/>
              <a:gd name="T37" fmla="*/ 2147483647 h 488"/>
              <a:gd name="T38" fmla="*/ 2147483647 w 697"/>
              <a:gd name="T39" fmla="*/ 2147483647 h 488"/>
              <a:gd name="T40" fmla="*/ 2147483647 w 697"/>
              <a:gd name="T41" fmla="*/ 2147483647 h 488"/>
              <a:gd name="T42" fmla="*/ 2147483647 w 697"/>
              <a:gd name="T43" fmla="*/ 2147483647 h 488"/>
              <a:gd name="T44" fmla="*/ 2147483647 w 697"/>
              <a:gd name="T45" fmla="*/ 2147483647 h 488"/>
              <a:gd name="T46" fmla="*/ 0 w 697"/>
              <a:gd name="T47" fmla="*/ 2147483647 h 488"/>
              <a:gd name="T48" fmla="*/ 2147483647 w 697"/>
              <a:gd name="T49" fmla="*/ 2147483647 h 488"/>
              <a:gd name="T50" fmla="*/ 2147483647 w 697"/>
              <a:gd name="T51" fmla="*/ 2147483647 h 488"/>
              <a:gd name="T52" fmla="*/ 2147483647 w 697"/>
              <a:gd name="T53" fmla="*/ 2147483647 h 488"/>
              <a:gd name="T54" fmla="*/ 2147483647 w 697"/>
              <a:gd name="T55" fmla="*/ 2147483647 h 488"/>
              <a:gd name="T56" fmla="*/ 2147483647 w 697"/>
              <a:gd name="T57" fmla="*/ 2147483647 h 488"/>
              <a:gd name="T58" fmla="*/ 2147483647 w 697"/>
              <a:gd name="T59" fmla="*/ 2147483647 h 488"/>
              <a:gd name="T60" fmla="*/ 2147483647 w 697"/>
              <a:gd name="T61" fmla="*/ 2147483647 h 488"/>
              <a:gd name="T62" fmla="*/ 2147483647 w 697"/>
              <a:gd name="T63" fmla="*/ 2147483647 h 488"/>
              <a:gd name="T64" fmla="*/ 2147483647 w 697"/>
              <a:gd name="T65" fmla="*/ 2147483647 h 488"/>
              <a:gd name="T66" fmla="*/ 2147483647 w 697"/>
              <a:gd name="T67" fmla="*/ 2147483647 h 488"/>
              <a:gd name="T68" fmla="*/ 2147483647 w 697"/>
              <a:gd name="T69" fmla="*/ 2147483647 h 488"/>
              <a:gd name="T70" fmla="*/ 2147483647 w 697"/>
              <a:gd name="T71" fmla="*/ 2147483647 h 488"/>
              <a:gd name="T72" fmla="*/ 2147483647 w 697"/>
              <a:gd name="T73" fmla="*/ 2147483647 h 488"/>
              <a:gd name="T74" fmla="*/ 2147483647 w 697"/>
              <a:gd name="T75" fmla="*/ 2147483647 h 488"/>
              <a:gd name="T76" fmla="*/ 2147483647 w 697"/>
              <a:gd name="T77" fmla="*/ 2147483647 h 488"/>
              <a:gd name="T78" fmla="*/ 2147483647 w 697"/>
              <a:gd name="T79" fmla="*/ 2147483647 h 488"/>
              <a:gd name="T80" fmla="*/ 2147483647 w 697"/>
              <a:gd name="T81" fmla="*/ 2147483647 h 488"/>
              <a:gd name="T82" fmla="*/ 2147483647 w 697"/>
              <a:gd name="T83" fmla="*/ 2147483647 h 488"/>
              <a:gd name="T84" fmla="*/ 2147483647 w 697"/>
              <a:gd name="T85" fmla="*/ 2147483647 h 488"/>
              <a:gd name="T86" fmla="*/ 2147483647 w 697"/>
              <a:gd name="T87" fmla="*/ 2147483647 h 488"/>
              <a:gd name="T88" fmla="*/ 2147483647 w 697"/>
              <a:gd name="T89" fmla="*/ 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7"/>
              <a:gd name="T136" fmla="*/ 0 h 488"/>
              <a:gd name="T137" fmla="*/ 697 w 697"/>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7" h="488">
                <a:moveTo>
                  <a:pt x="383" y="0"/>
                </a:moveTo>
                <a:cubicBezTo>
                  <a:pt x="352" y="0"/>
                  <a:pt x="329" y="14"/>
                  <a:pt x="315" y="38"/>
                </a:cubicBezTo>
                <a:cubicBezTo>
                  <a:pt x="314" y="38"/>
                  <a:pt x="296" y="18"/>
                  <a:pt x="291" y="16"/>
                </a:cubicBezTo>
                <a:cubicBezTo>
                  <a:pt x="288" y="8"/>
                  <a:pt x="281" y="4"/>
                  <a:pt x="273" y="4"/>
                </a:cubicBezTo>
                <a:cubicBezTo>
                  <a:pt x="166" y="4"/>
                  <a:pt x="166" y="4"/>
                  <a:pt x="166" y="4"/>
                </a:cubicBezTo>
                <a:cubicBezTo>
                  <a:pt x="156" y="4"/>
                  <a:pt x="147" y="11"/>
                  <a:pt x="147" y="23"/>
                </a:cubicBezTo>
                <a:cubicBezTo>
                  <a:pt x="147" y="33"/>
                  <a:pt x="152" y="39"/>
                  <a:pt x="159" y="41"/>
                </a:cubicBezTo>
                <a:cubicBezTo>
                  <a:pt x="160" y="46"/>
                  <a:pt x="195" y="81"/>
                  <a:pt x="200" y="83"/>
                </a:cubicBezTo>
                <a:cubicBezTo>
                  <a:pt x="200" y="84"/>
                  <a:pt x="201" y="84"/>
                  <a:pt x="201" y="85"/>
                </a:cubicBezTo>
                <a:cubicBezTo>
                  <a:pt x="201" y="106"/>
                  <a:pt x="201" y="106"/>
                  <a:pt x="201" y="106"/>
                </a:cubicBezTo>
                <a:cubicBezTo>
                  <a:pt x="197" y="103"/>
                  <a:pt x="135" y="39"/>
                  <a:pt x="131" y="36"/>
                </a:cubicBezTo>
                <a:cubicBezTo>
                  <a:pt x="128" y="32"/>
                  <a:pt x="124" y="28"/>
                  <a:pt x="120" y="25"/>
                </a:cubicBezTo>
                <a:cubicBezTo>
                  <a:pt x="109" y="10"/>
                  <a:pt x="86" y="0"/>
                  <a:pt x="65" y="0"/>
                </a:cubicBezTo>
                <a:cubicBezTo>
                  <a:pt x="34" y="0"/>
                  <a:pt x="0" y="16"/>
                  <a:pt x="0" y="61"/>
                </a:cubicBezTo>
                <a:cubicBezTo>
                  <a:pt x="0" y="77"/>
                  <a:pt x="4" y="94"/>
                  <a:pt x="20" y="105"/>
                </a:cubicBezTo>
                <a:cubicBezTo>
                  <a:pt x="23" y="109"/>
                  <a:pt x="78" y="164"/>
                  <a:pt x="82" y="168"/>
                </a:cubicBezTo>
                <a:cubicBezTo>
                  <a:pt x="83" y="169"/>
                  <a:pt x="84" y="170"/>
                  <a:pt x="85" y="171"/>
                </a:cubicBezTo>
                <a:cubicBezTo>
                  <a:pt x="80" y="174"/>
                  <a:pt x="74" y="175"/>
                  <a:pt x="68" y="175"/>
                </a:cubicBezTo>
                <a:cubicBezTo>
                  <a:pt x="63" y="175"/>
                  <a:pt x="59" y="175"/>
                  <a:pt x="56" y="174"/>
                </a:cubicBezTo>
                <a:cubicBezTo>
                  <a:pt x="54" y="173"/>
                  <a:pt x="53" y="172"/>
                  <a:pt x="51" y="171"/>
                </a:cubicBezTo>
                <a:cubicBezTo>
                  <a:pt x="48" y="167"/>
                  <a:pt x="45" y="163"/>
                  <a:pt x="41" y="161"/>
                </a:cubicBezTo>
                <a:cubicBezTo>
                  <a:pt x="38" y="156"/>
                  <a:pt x="35" y="152"/>
                  <a:pt x="31" y="150"/>
                </a:cubicBezTo>
                <a:cubicBezTo>
                  <a:pt x="27" y="144"/>
                  <a:pt x="23" y="139"/>
                  <a:pt x="15" y="139"/>
                </a:cubicBezTo>
                <a:cubicBezTo>
                  <a:pt x="6" y="139"/>
                  <a:pt x="0" y="147"/>
                  <a:pt x="0" y="158"/>
                </a:cubicBezTo>
                <a:cubicBezTo>
                  <a:pt x="0" y="170"/>
                  <a:pt x="6" y="184"/>
                  <a:pt x="19" y="194"/>
                </a:cubicBezTo>
                <a:cubicBezTo>
                  <a:pt x="21" y="196"/>
                  <a:pt x="191" y="368"/>
                  <a:pt x="313" y="488"/>
                </a:cubicBezTo>
                <a:cubicBezTo>
                  <a:pt x="456" y="488"/>
                  <a:pt x="456" y="488"/>
                  <a:pt x="456" y="488"/>
                </a:cubicBezTo>
                <a:cubicBezTo>
                  <a:pt x="457" y="488"/>
                  <a:pt x="457" y="488"/>
                  <a:pt x="457" y="488"/>
                </a:cubicBezTo>
                <a:cubicBezTo>
                  <a:pt x="458" y="488"/>
                  <a:pt x="458" y="488"/>
                  <a:pt x="458" y="488"/>
                </a:cubicBezTo>
                <a:cubicBezTo>
                  <a:pt x="458" y="488"/>
                  <a:pt x="458" y="488"/>
                  <a:pt x="458" y="488"/>
                </a:cubicBezTo>
                <a:cubicBezTo>
                  <a:pt x="458" y="488"/>
                  <a:pt x="458" y="488"/>
                  <a:pt x="458" y="488"/>
                </a:cubicBezTo>
                <a:cubicBezTo>
                  <a:pt x="458" y="488"/>
                  <a:pt x="458" y="488"/>
                  <a:pt x="458" y="488"/>
                </a:cubicBezTo>
                <a:cubicBezTo>
                  <a:pt x="466" y="487"/>
                  <a:pt x="479" y="482"/>
                  <a:pt x="483" y="477"/>
                </a:cubicBezTo>
                <a:cubicBezTo>
                  <a:pt x="569" y="392"/>
                  <a:pt x="569" y="392"/>
                  <a:pt x="569" y="392"/>
                </a:cubicBezTo>
                <a:cubicBezTo>
                  <a:pt x="686" y="274"/>
                  <a:pt x="686" y="274"/>
                  <a:pt x="686" y="274"/>
                </a:cubicBezTo>
                <a:cubicBezTo>
                  <a:pt x="690" y="270"/>
                  <a:pt x="694" y="260"/>
                  <a:pt x="696" y="253"/>
                </a:cubicBezTo>
                <a:cubicBezTo>
                  <a:pt x="697" y="251"/>
                  <a:pt x="697" y="249"/>
                  <a:pt x="697" y="247"/>
                </a:cubicBezTo>
                <a:cubicBezTo>
                  <a:pt x="697" y="107"/>
                  <a:pt x="697" y="107"/>
                  <a:pt x="697" y="107"/>
                </a:cubicBezTo>
                <a:cubicBezTo>
                  <a:pt x="673" y="83"/>
                  <a:pt x="618" y="27"/>
                  <a:pt x="614" y="25"/>
                </a:cubicBezTo>
                <a:cubicBezTo>
                  <a:pt x="604" y="11"/>
                  <a:pt x="588" y="4"/>
                  <a:pt x="570" y="4"/>
                </a:cubicBezTo>
                <a:cubicBezTo>
                  <a:pt x="514" y="4"/>
                  <a:pt x="514" y="4"/>
                  <a:pt x="514" y="4"/>
                </a:cubicBezTo>
                <a:cubicBezTo>
                  <a:pt x="500" y="4"/>
                  <a:pt x="493" y="11"/>
                  <a:pt x="493" y="31"/>
                </a:cubicBezTo>
                <a:cubicBezTo>
                  <a:pt x="493" y="76"/>
                  <a:pt x="493" y="76"/>
                  <a:pt x="493" y="76"/>
                </a:cubicBezTo>
                <a:cubicBezTo>
                  <a:pt x="489" y="73"/>
                  <a:pt x="446" y="29"/>
                  <a:pt x="442" y="26"/>
                </a:cubicBezTo>
                <a:cubicBezTo>
                  <a:pt x="429" y="9"/>
                  <a:pt x="408" y="0"/>
                  <a:pt x="383" y="0"/>
                </a:cubicBezTo>
              </a:path>
            </a:pathLst>
          </a:custGeom>
          <a:solidFill>
            <a:srgbClr val="C23D33"/>
          </a:solidFill>
          <a:ln w="9525">
            <a:noFill/>
            <a:round/>
          </a:ln>
        </p:spPr>
        <p:txBody>
          <a:bodyPr lIns="108896" tIns="54448" rIns="108896" bIns="54448"/>
          <a:lstStyle/>
          <a:p>
            <a:endParaRPr lang="zh-CN" altLang="en-US"/>
          </a:p>
        </p:txBody>
      </p:sp>
      <p:sp>
        <p:nvSpPr>
          <p:cNvPr id="52" name="Freeform 121"/>
          <p:cNvSpPr>
            <a:spLocks noEditPoints="1" noChangeArrowheads="1"/>
          </p:cNvSpPr>
          <p:nvPr/>
        </p:nvSpPr>
        <p:spPr bwMode="auto">
          <a:xfrm>
            <a:off x="9344128" y="2265889"/>
            <a:ext cx="484439" cy="161962"/>
          </a:xfrm>
          <a:custGeom>
            <a:avLst/>
            <a:gdLst>
              <a:gd name="T0" fmla="*/ 2147483647 w 626"/>
              <a:gd name="T1" fmla="*/ 2147483647 h 208"/>
              <a:gd name="T2" fmla="*/ 2147483647 w 626"/>
              <a:gd name="T3" fmla="*/ 2147483647 h 208"/>
              <a:gd name="T4" fmla="*/ 2147483647 w 626"/>
              <a:gd name="T5" fmla="*/ 2147483647 h 208"/>
              <a:gd name="T6" fmla="*/ 0 w 626"/>
              <a:gd name="T7" fmla="*/ 2147483647 h 208"/>
              <a:gd name="T8" fmla="*/ 2147483647 w 626"/>
              <a:gd name="T9" fmla="*/ 2147483647 h 208"/>
              <a:gd name="T10" fmla="*/ 2147483647 w 626"/>
              <a:gd name="T11" fmla="*/ 2147483647 h 208"/>
              <a:gd name="T12" fmla="*/ 2147483647 w 626"/>
              <a:gd name="T13" fmla="*/ 2147483647 h 208"/>
              <a:gd name="T14" fmla="*/ 2147483647 w 626"/>
              <a:gd name="T15" fmla="*/ 2147483647 h 208"/>
              <a:gd name="T16" fmla="*/ 2147483647 w 626"/>
              <a:gd name="T17" fmla="*/ 2147483647 h 208"/>
              <a:gd name="T18" fmla="*/ 0 w 626"/>
              <a:gd name="T19" fmla="*/ 2147483647 h 208"/>
              <a:gd name="T20" fmla="*/ 2147483647 w 626"/>
              <a:gd name="T21" fmla="*/ 0 h 208"/>
              <a:gd name="T22" fmla="*/ 2147483647 w 626"/>
              <a:gd name="T23" fmla="*/ 2147483647 h 208"/>
              <a:gd name="T24" fmla="*/ 2147483647 w 626"/>
              <a:gd name="T25" fmla="*/ 2147483647 h 208"/>
              <a:gd name="T26" fmla="*/ 2147483647 w 626"/>
              <a:gd name="T27" fmla="*/ 2147483647 h 208"/>
              <a:gd name="T28" fmla="*/ 2147483647 w 626"/>
              <a:gd name="T29" fmla="*/ 2147483647 h 208"/>
              <a:gd name="T30" fmla="*/ 2147483647 w 626"/>
              <a:gd name="T31" fmla="*/ 2147483647 h 208"/>
              <a:gd name="T32" fmla="*/ 2147483647 w 626"/>
              <a:gd name="T33" fmla="*/ 2147483647 h 208"/>
              <a:gd name="T34" fmla="*/ 2147483647 w 626"/>
              <a:gd name="T35" fmla="*/ 2147483647 h 208"/>
              <a:gd name="T36" fmla="*/ 2147483647 w 626"/>
              <a:gd name="T37" fmla="*/ 2147483647 h 208"/>
              <a:gd name="T38" fmla="*/ 2147483647 w 626"/>
              <a:gd name="T39" fmla="*/ 2147483647 h 208"/>
              <a:gd name="T40" fmla="*/ 2147483647 w 626"/>
              <a:gd name="T41" fmla="*/ 2147483647 h 208"/>
              <a:gd name="T42" fmla="*/ 2147483647 w 626"/>
              <a:gd name="T43" fmla="*/ 2147483647 h 208"/>
              <a:gd name="T44" fmla="*/ 2147483647 w 626"/>
              <a:gd name="T45" fmla="*/ 2147483647 h 208"/>
              <a:gd name="T46" fmla="*/ 2147483647 w 626"/>
              <a:gd name="T47" fmla="*/ 2147483647 h 208"/>
              <a:gd name="T48" fmla="*/ 2147483647 w 626"/>
              <a:gd name="T49" fmla="*/ 2147483647 h 208"/>
              <a:gd name="T50" fmla="*/ 2147483647 w 626"/>
              <a:gd name="T51" fmla="*/ 2147483647 h 208"/>
              <a:gd name="T52" fmla="*/ 2147483647 w 626"/>
              <a:gd name="T53" fmla="*/ 2147483647 h 208"/>
              <a:gd name="T54" fmla="*/ 2147483647 w 626"/>
              <a:gd name="T55" fmla="*/ 2147483647 h 208"/>
              <a:gd name="T56" fmla="*/ 2147483647 w 626"/>
              <a:gd name="T57" fmla="*/ 2147483647 h 208"/>
              <a:gd name="T58" fmla="*/ 2147483647 w 626"/>
              <a:gd name="T59" fmla="*/ 0 h 208"/>
              <a:gd name="T60" fmla="*/ 2147483647 w 626"/>
              <a:gd name="T61" fmla="*/ 2147483647 h 208"/>
              <a:gd name="T62" fmla="*/ 2147483647 w 626"/>
              <a:gd name="T63" fmla="*/ 2147483647 h 208"/>
              <a:gd name="T64" fmla="*/ 2147483647 w 626"/>
              <a:gd name="T65" fmla="*/ 2147483647 h 208"/>
              <a:gd name="T66" fmla="*/ 2147483647 w 626"/>
              <a:gd name="T67" fmla="*/ 0 h 208"/>
              <a:gd name="T68" fmla="*/ 2147483647 w 626"/>
              <a:gd name="T69" fmla="*/ 2147483647 h 208"/>
              <a:gd name="T70" fmla="*/ 2147483647 w 626"/>
              <a:gd name="T71" fmla="*/ 2147483647 h 208"/>
              <a:gd name="T72" fmla="*/ 2147483647 w 626"/>
              <a:gd name="T73" fmla="*/ 2147483647 h 208"/>
              <a:gd name="T74" fmla="*/ 2147483647 w 626"/>
              <a:gd name="T75" fmla="*/ 2147483647 h 208"/>
              <a:gd name="T76" fmla="*/ 2147483647 w 626"/>
              <a:gd name="T77" fmla="*/ 2147483647 h 208"/>
              <a:gd name="T78" fmla="*/ 2147483647 w 626"/>
              <a:gd name="T79" fmla="*/ 2147483647 h 208"/>
              <a:gd name="T80" fmla="*/ 2147483647 w 626"/>
              <a:gd name="T81" fmla="*/ 2147483647 h 208"/>
              <a:gd name="T82" fmla="*/ 2147483647 w 626"/>
              <a:gd name="T83" fmla="*/ 2147483647 h 208"/>
              <a:gd name="T84" fmla="*/ 2147483647 w 626"/>
              <a:gd name="T85" fmla="*/ 2147483647 h 208"/>
              <a:gd name="T86" fmla="*/ 2147483647 w 626"/>
              <a:gd name="T87" fmla="*/ 2147483647 h 208"/>
              <a:gd name="T88" fmla="*/ 2147483647 w 626"/>
              <a:gd name="T89" fmla="*/ 2147483647 h 208"/>
              <a:gd name="T90" fmla="*/ 2147483647 w 626"/>
              <a:gd name="T91" fmla="*/ 2147483647 h 208"/>
              <a:gd name="T92" fmla="*/ 2147483647 w 626"/>
              <a:gd name="T93" fmla="*/ 2147483647 h 208"/>
              <a:gd name="T94" fmla="*/ 2147483647 w 626"/>
              <a:gd name="T95" fmla="*/ 2147483647 h 208"/>
              <a:gd name="T96" fmla="*/ 2147483647 w 626"/>
              <a:gd name="T97" fmla="*/ 2147483647 h 208"/>
              <a:gd name="T98" fmla="*/ 2147483647 w 626"/>
              <a:gd name="T99" fmla="*/ 2147483647 h 208"/>
              <a:gd name="T100" fmla="*/ 2147483647 w 626"/>
              <a:gd name="T101" fmla="*/ 2147483647 h 208"/>
              <a:gd name="T102" fmla="*/ 2147483647 w 626"/>
              <a:gd name="T103" fmla="*/ 2147483647 h 208"/>
              <a:gd name="T104" fmla="*/ 2147483647 w 626"/>
              <a:gd name="T105" fmla="*/ 2147483647 h 208"/>
              <a:gd name="T106" fmla="*/ 2147483647 w 626"/>
              <a:gd name="T107" fmla="*/ 2147483647 h 208"/>
              <a:gd name="T108" fmla="*/ 2147483647 w 626"/>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6"/>
              <a:gd name="T166" fmla="*/ 0 h 208"/>
              <a:gd name="T167" fmla="*/ 626 w 626"/>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6" h="208">
                <a:moveTo>
                  <a:pt x="92" y="88"/>
                </a:moveTo>
                <a:cubicBezTo>
                  <a:pt x="126" y="98"/>
                  <a:pt x="134" y="122"/>
                  <a:pt x="134" y="146"/>
                </a:cubicBezTo>
                <a:cubicBezTo>
                  <a:pt x="134" y="182"/>
                  <a:pt x="112" y="208"/>
                  <a:pt x="68" y="208"/>
                </a:cubicBezTo>
                <a:cubicBezTo>
                  <a:pt x="21" y="208"/>
                  <a:pt x="0" y="180"/>
                  <a:pt x="0" y="158"/>
                </a:cubicBezTo>
                <a:cubicBezTo>
                  <a:pt x="0" y="147"/>
                  <a:pt x="6" y="139"/>
                  <a:pt x="15" y="139"/>
                </a:cubicBezTo>
                <a:cubicBezTo>
                  <a:pt x="35" y="139"/>
                  <a:pt x="30" y="175"/>
                  <a:pt x="68" y="175"/>
                </a:cubicBezTo>
                <a:cubicBezTo>
                  <a:pt x="87" y="175"/>
                  <a:pt x="97" y="162"/>
                  <a:pt x="97" y="149"/>
                </a:cubicBezTo>
                <a:cubicBezTo>
                  <a:pt x="97" y="141"/>
                  <a:pt x="94" y="132"/>
                  <a:pt x="82" y="128"/>
                </a:cubicBezTo>
                <a:cubicBezTo>
                  <a:pt x="40" y="115"/>
                  <a:pt x="40" y="115"/>
                  <a:pt x="40" y="115"/>
                </a:cubicBezTo>
                <a:cubicBezTo>
                  <a:pt x="6" y="105"/>
                  <a:pt x="0" y="82"/>
                  <a:pt x="0" y="60"/>
                </a:cubicBezTo>
                <a:cubicBezTo>
                  <a:pt x="0" y="16"/>
                  <a:pt x="34" y="0"/>
                  <a:pt x="65" y="0"/>
                </a:cubicBezTo>
                <a:cubicBezTo>
                  <a:pt x="94" y="0"/>
                  <a:pt x="128" y="19"/>
                  <a:pt x="128" y="46"/>
                </a:cubicBezTo>
                <a:cubicBezTo>
                  <a:pt x="128" y="57"/>
                  <a:pt x="120" y="64"/>
                  <a:pt x="111" y="64"/>
                </a:cubicBezTo>
                <a:cubicBezTo>
                  <a:pt x="94" y="64"/>
                  <a:pt x="97" y="34"/>
                  <a:pt x="62" y="34"/>
                </a:cubicBezTo>
                <a:cubicBezTo>
                  <a:pt x="45" y="34"/>
                  <a:pt x="36" y="44"/>
                  <a:pt x="36" y="58"/>
                </a:cubicBezTo>
                <a:cubicBezTo>
                  <a:pt x="36" y="72"/>
                  <a:pt x="49" y="76"/>
                  <a:pt x="61" y="80"/>
                </a:cubicBezTo>
                <a:lnTo>
                  <a:pt x="92" y="88"/>
                </a:lnTo>
                <a:close/>
                <a:moveTo>
                  <a:pt x="201" y="44"/>
                </a:moveTo>
                <a:cubicBezTo>
                  <a:pt x="166" y="44"/>
                  <a:pt x="166" y="44"/>
                  <a:pt x="166" y="44"/>
                </a:cubicBezTo>
                <a:cubicBezTo>
                  <a:pt x="156" y="44"/>
                  <a:pt x="147" y="36"/>
                  <a:pt x="147" y="24"/>
                </a:cubicBezTo>
                <a:cubicBezTo>
                  <a:pt x="147" y="12"/>
                  <a:pt x="156" y="4"/>
                  <a:pt x="166" y="4"/>
                </a:cubicBezTo>
                <a:cubicBezTo>
                  <a:pt x="273" y="4"/>
                  <a:pt x="273" y="4"/>
                  <a:pt x="273" y="4"/>
                </a:cubicBezTo>
                <a:cubicBezTo>
                  <a:pt x="284" y="4"/>
                  <a:pt x="292" y="12"/>
                  <a:pt x="292" y="24"/>
                </a:cubicBezTo>
                <a:cubicBezTo>
                  <a:pt x="292" y="36"/>
                  <a:pt x="284" y="44"/>
                  <a:pt x="273" y="44"/>
                </a:cubicBezTo>
                <a:cubicBezTo>
                  <a:pt x="237" y="44"/>
                  <a:pt x="237" y="44"/>
                  <a:pt x="237" y="44"/>
                </a:cubicBezTo>
                <a:cubicBezTo>
                  <a:pt x="237" y="185"/>
                  <a:pt x="237" y="185"/>
                  <a:pt x="237" y="185"/>
                </a:cubicBezTo>
                <a:cubicBezTo>
                  <a:pt x="237" y="198"/>
                  <a:pt x="230" y="207"/>
                  <a:pt x="219" y="207"/>
                </a:cubicBezTo>
                <a:cubicBezTo>
                  <a:pt x="208" y="207"/>
                  <a:pt x="201" y="199"/>
                  <a:pt x="201" y="185"/>
                </a:cubicBezTo>
                <a:lnTo>
                  <a:pt x="201" y="44"/>
                </a:lnTo>
                <a:close/>
                <a:moveTo>
                  <a:pt x="383" y="0"/>
                </a:moveTo>
                <a:cubicBezTo>
                  <a:pt x="436" y="0"/>
                  <a:pt x="465" y="43"/>
                  <a:pt x="465" y="101"/>
                </a:cubicBezTo>
                <a:cubicBezTo>
                  <a:pt x="465" y="158"/>
                  <a:pt x="438" y="208"/>
                  <a:pt x="383" y="208"/>
                </a:cubicBezTo>
                <a:cubicBezTo>
                  <a:pt x="325" y="208"/>
                  <a:pt x="301" y="162"/>
                  <a:pt x="301" y="101"/>
                </a:cubicBezTo>
                <a:cubicBezTo>
                  <a:pt x="301" y="43"/>
                  <a:pt x="330" y="0"/>
                  <a:pt x="383" y="0"/>
                </a:cubicBezTo>
                <a:close/>
                <a:moveTo>
                  <a:pt x="383" y="172"/>
                </a:moveTo>
                <a:cubicBezTo>
                  <a:pt x="416" y="172"/>
                  <a:pt x="428" y="140"/>
                  <a:pt x="428" y="101"/>
                </a:cubicBezTo>
                <a:cubicBezTo>
                  <a:pt x="428" y="63"/>
                  <a:pt x="413" y="36"/>
                  <a:pt x="383" y="36"/>
                </a:cubicBezTo>
                <a:cubicBezTo>
                  <a:pt x="353" y="36"/>
                  <a:pt x="338" y="63"/>
                  <a:pt x="338" y="101"/>
                </a:cubicBezTo>
                <a:cubicBezTo>
                  <a:pt x="338" y="140"/>
                  <a:pt x="348" y="172"/>
                  <a:pt x="383" y="172"/>
                </a:cubicBezTo>
                <a:close/>
                <a:moveTo>
                  <a:pt x="493" y="31"/>
                </a:moveTo>
                <a:cubicBezTo>
                  <a:pt x="493" y="11"/>
                  <a:pt x="501" y="4"/>
                  <a:pt x="514" y="4"/>
                </a:cubicBezTo>
                <a:cubicBezTo>
                  <a:pt x="570" y="4"/>
                  <a:pt x="570" y="4"/>
                  <a:pt x="570" y="4"/>
                </a:cubicBezTo>
                <a:cubicBezTo>
                  <a:pt x="601" y="4"/>
                  <a:pt x="626" y="24"/>
                  <a:pt x="626" y="68"/>
                </a:cubicBezTo>
                <a:cubicBezTo>
                  <a:pt x="626" y="104"/>
                  <a:pt x="606" y="132"/>
                  <a:pt x="570" y="132"/>
                </a:cubicBezTo>
                <a:cubicBezTo>
                  <a:pt x="529" y="132"/>
                  <a:pt x="529" y="132"/>
                  <a:pt x="529" y="132"/>
                </a:cubicBezTo>
                <a:cubicBezTo>
                  <a:pt x="529" y="185"/>
                  <a:pt x="529" y="185"/>
                  <a:pt x="529" y="185"/>
                </a:cubicBezTo>
                <a:cubicBezTo>
                  <a:pt x="529" y="198"/>
                  <a:pt x="522" y="207"/>
                  <a:pt x="511" y="207"/>
                </a:cubicBezTo>
                <a:cubicBezTo>
                  <a:pt x="500" y="207"/>
                  <a:pt x="493" y="198"/>
                  <a:pt x="493" y="185"/>
                </a:cubicBezTo>
                <a:lnTo>
                  <a:pt x="493" y="31"/>
                </a:lnTo>
                <a:close/>
                <a:moveTo>
                  <a:pt x="529" y="96"/>
                </a:moveTo>
                <a:cubicBezTo>
                  <a:pt x="563" y="96"/>
                  <a:pt x="563" y="96"/>
                  <a:pt x="563" y="96"/>
                </a:cubicBezTo>
                <a:cubicBezTo>
                  <a:pt x="578" y="96"/>
                  <a:pt x="589" y="85"/>
                  <a:pt x="589" y="68"/>
                </a:cubicBezTo>
                <a:cubicBezTo>
                  <a:pt x="589" y="48"/>
                  <a:pt x="578" y="40"/>
                  <a:pt x="560" y="40"/>
                </a:cubicBezTo>
                <a:cubicBezTo>
                  <a:pt x="529" y="40"/>
                  <a:pt x="529" y="40"/>
                  <a:pt x="529" y="40"/>
                </a:cubicBezTo>
                <a:lnTo>
                  <a:pt x="529" y="96"/>
                </a:lnTo>
                <a:close/>
              </a:path>
            </a:pathLst>
          </a:custGeom>
          <a:solidFill>
            <a:srgbClr val="FFFFFF"/>
          </a:solidFill>
          <a:ln w="9525">
            <a:noFill/>
            <a:round/>
          </a:ln>
        </p:spPr>
        <p:txBody>
          <a:bodyPr lIns="108896" tIns="54448" rIns="108896" bIns="54448"/>
          <a:lstStyle/>
          <a:p>
            <a:endParaRPr lang="zh-CN" altLang="en-US"/>
          </a:p>
        </p:txBody>
      </p:sp>
      <p:sp>
        <p:nvSpPr>
          <p:cNvPr id="53" name="文本框 86"/>
          <p:cNvSpPr txBox="1">
            <a:spLocks noChangeArrowheads="1"/>
          </p:cNvSpPr>
          <p:nvPr/>
        </p:nvSpPr>
        <p:spPr bwMode="auto">
          <a:xfrm>
            <a:off x="9313948" y="2718431"/>
            <a:ext cx="603565" cy="2141285"/>
          </a:xfrm>
          <a:prstGeom prst="rect">
            <a:avLst/>
          </a:prstGeom>
          <a:noFill/>
          <a:ln w="9525">
            <a:noFill/>
            <a:miter lim="800000"/>
          </a:ln>
        </p:spPr>
        <p:txBody>
          <a:bodyPr lIns="108896" tIns="54448" rIns="108896" bIns="54448">
            <a:spAutoFit/>
          </a:bodyPr>
          <a:lstStyle/>
          <a:p>
            <a:pPr eaLnBrk="1" hangingPunct="1">
              <a:buFont typeface="Arial" panose="020B0604020202020204" pitchFamily="34" charset="0"/>
              <a:buNone/>
            </a:pPr>
            <a:r>
              <a:rPr lang="zh-CN" altLang="en-US" sz="3300" b="1" dirty="0">
                <a:solidFill>
                  <a:srgbClr val="FF0000"/>
                </a:solidFill>
                <a:latin typeface="微软雅黑" panose="020B0503020204020204" pitchFamily="34" charset="-122"/>
                <a:ea typeface="微软雅黑" panose="020B0503020204020204" pitchFamily="34" charset="-122"/>
              </a:rPr>
              <a:t>红线禁令</a:t>
            </a:r>
            <a:endParaRPr lang="zh-CN" altLang="en-US" sz="3300" b="1" dirty="0">
              <a:solidFill>
                <a:srgbClr val="FF0000"/>
              </a:solidFill>
              <a:latin typeface="微软雅黑" panose="020B0503020204020204" pitchFamily="34" charset="-122"/>
              <a:ea typeface="微软雅黑" panose="020B0503020204020204" pitchFamily="34" charset="-122"/>
            </a:endParaRPr>
          </a:p>
        </p:txBody>
      </p:sp>
      <p:grpSp>
        <p:nvGrpSpPr>
          <p:cNvPr id="54" name="组合 9"/>
          <p:cNvGrpSpPr/>
          <p:nvPr/>
        </p:nvGrpSpPr>
        <p:grpSpPr>
          <a:xfrm>
            <a:off x="1527143" y="215081"/>
            <a:ext cx="8501122" cy="857259"/>
            <a:chOff x="6339097" y="1573726"/>
            <a:chExt cx="3744416" cy="838161"/>
          </a:xfrm>
        </p:grpSpPr>
        <p:sp>
          <p:nvSpPr>
            <p:cNvPr id="55" name="圆角矩形 54"/>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56" name="矩形 55"/>
            <p:cNvSpPr/>
            <p:nvPr/>
          </p:nvSpPr>
          <p:spPr>
            <a:xfrm>
              <a:off x="6697315" y="1586473"/>
              <a:ext cx="3156838" cy="825414"/>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7" name="单圆角矩形 56"/>
          <p:cNvSpPr/>
          <p:nvPr/>
        </p:nvSpPr>
        <p:spPr>
          <a:xfrm>
            <a:off x="551709" y="3142178"/>
            <a:ext cx="1546938" cy="1287748"/>
          </a:xfrm>
          <a:prstGeom prst="snip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 务</a:t>
            </a:r>
            <a:endPar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 待</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1+#ppt_w/2"/>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ppt_x</p:attrName>
                                        </p:attrNameLst>
                                      </p:cBhvr>
                                      <p:tavLst>
                                        <p:tav tm="0">
                                          <p:val>
                                            <p:strVal val="1+#ppt_w/2"/>
                                          </p:val>
                                        </p:tav>
                                        <p:tav tm="100000">
                                          <p:val>
                                            <p:strVal val="#ppt_x"/>
                                          </p:val>
                                        </p:tav>
                                      </p:tavLst>
                                    </p:anim>
                                    <p:anim calcmode="lin" valueType="num">
                                      <p:cBhvr>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ppt_x</p:attrName>
                                        </p:attrNameLst>
                                      </p:cBhvr>
                                      <p:tavLst>
                                        <p:tav tm="0">
                                          <p:val>
                                            <p:strVal val="1+#ppt_w/2"/>
                                          </p:val>
                                        </p:tav>
                                        <p:tav tm="100000">
                                          <p:val>
                                            <p:strVal val="#ppt_x"/>
                                          </p:val>
                                        </p:tav>
                                      </p:tavLst>
                                    </p:anim>
                                    <p:anim calcmode="lin" valueType="num">
                                      <p:cBhvr>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500"/>
                            </p:stCondLst>
                            <p:childTnLst>
                              <p:par>
                                <p:cTn id="39" presetID="2" presetClass="entr" presetSubtype="2"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ppt_x</p:attrName>
                                        </p:attrNameLst>
                                      </p:cBhvr>
                                      <p:tavLst>
                                        <p:tav tm="0">
                                          <p:val>
                                            <p:strVal val="1+#ppt_w/2"/>
                                          </p:val>
                                        </p:tav>
                                        <p:tav tm="100000">
                                          <p:val>
                                            <p:strVal val="#ppt_x"/>
                                          </p:val>
                                        </p:tav>
                                      </p:tavLst>
                                    </p:anim>
                                    <p:anim calcmode="lin" valueType="num">
                                      <p:cBhvr>
                                        <p:cTn id="4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ppt_x</p:attrName>
                                        </p:attrNameLst>
                                      </p:cBhvr>
                                      <p:tavLst>
                                        <p:tav tm="0">
                                          <p:val>
                                            <p:strVal val="1+#ppt_w/2"/>
                                          </p:val>
                                        </p:tav>
                                        <p:tav tm="100000">
                                          <p:val>
                                            <p:strVal val="#ppt_x"/>
                                          </p:val>
                                        </p:tav>
                                      </p:tavLst>
                                    </p:anim>
                                    <p:anim calcmode="lin" valueType="num">
                                      <p:cBhvr>
                                        <p:cTn id="5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par>
                          <p:cTn id="58" fill="hold">
                            <p:stCondLst>
                              <p:cond delay="500"/>
                            </p:stCondLst>
                            <p:childTnLst>
                              <p:par>
                                <p:cTn id="59" presetID="2" presetClass="entr" presetSubtype="2"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ppt_x</p:attrName>
                                        </p:attrNameLst>
                                      </p:cBhvr>
                                      <p:tavLst>
                                        <p:tav tm="0">
                                          <p:val>
                                            <p:strVal val="1+#ppt_w/2"/>
                                          </p:val>
                                        </p:tav>
                                        <p:tav tm="100000">
                                          <p:val>
                                            <p:strVal val="#ppt_x"/>
                                          </p:val>
                                        </p:tav>
                                      </p:tavLst>
                                    </p:anim>
                                    <p:anim calcmode="lin" valueType="num">
                                      <p:cBhvr>
                                        <p:cTn id="6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par>
                          <p:cTn id="68" fill="hold">
                            <p:stCondLst>
                              <p:cond delay="500"/>
                            </p:stCondLst>
                            <p:childTnLst>
                              <p:par>
                                <p:cTn id="69" presetID="2" presetClass="entr" presetSubtype="2"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ppt_x</p:attrName>
                                        </p:attrNameLst>
                                      </p:cBhvr>
                                      <p:tavLst>
                                        <p:tav tm="0">
                                          <p:val>
                                            <p:strVal val="1+#ppt_w/2"/>
                                          </p:val>
                                        </p:tav>
                                        <p:tav tm="100000">
                                          <p:val>
                                            <p:strVal val="#ppt_x"/>
                                          </p:val>
                                        </p:tav>
                                      </p:tavLst>
                                    </p:anim>
                                    <p:anim calcmode="lin" valueType="num">
                                      <p:cBhvr>
                                        <p:cTn id="7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3" grpId="0"/>
      <p:bldP spid="29" grpId="0"/>
      <p:bldP spid="35" grpId="0"/>
      <p:bldP spid="41"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1"/>
            <a:ext cx="8501122" cy="857259"/>
            <a:chOff x="6339097" y="1573726"/>
            <a:chExt cx="3744416" cy="838161"/>
          </a:xfrm>
        </p:grpSpPr>
        <p:sp>
          <p:nvSpPr>
            <p:cNvPr id="3" name="圆角矩形 2"/>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4" name="矩形 3"/>
            <p:cNvSpPr/>
            <p:nvPr/>
          </p:nvSpPr>
          <p:spPr>
            <a:xfrm>
              <a:off x="6697315" y="1586473"/>
              <a:ext cx="3156838" cy="825414"/>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5" name="组合 38"/>
          <p:cNvGrpSpPr/>
          <p:nvPr/>
        </p:nvGrpSpPr>
        <p:grpSpPr bwMode="auto">
          <a:xfrm>
            <a:off x="2318959" y="1479893"/>
            <a:ext cx="6273891" cy="479895"/>
            <a:chOff x="2929753" y="1778111"/>
            <a:chExt cx="6332495" cy="546476"/>
          </a:xfrm>
        </p:grpSpPr>
        <p:cxnSp>
          <p:nvCxnSpPr>
            <p:cNvPr id="6" name="直接连接符 5"/>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40"/>
            <p:cNvGrpSpPr/>
            <p:nvPr/>
          </p:nvGrpSpPr>
          <p:grpSpPr bwMode="auto">
            <a:xfrm>
              <a:off x="2929753" y="1778111"/>
              <a:ext cx="589964" cy="546476"/>
              <a:chOff x="2929753" y="1816211"/>
              <a:chExt cx="589964" cy="546476"/>
            </a:xfrm>
          </p:grpSpPr>
          <p:sp>
            <p:nvSpPr>
              <p:cNvPr id="8" name="平行四边形 7"/>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文本框 42"/>
              <p:cNvSpPr txBox="1">
                <a:spLocks noChangeArrowheads="1"/>
              </p:cNvSpPr>
              <p:nvPr/>
            </p:nvSpPr>
            <p:spPr bwMode="auto">
              <a:xfrm>
                <a:off x="2955469" y="1836970"/>
                <a:ext cx="476633" cy="525717"/>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b="1" dirty="0">
                    <a:solidFill>
                      <a:schemeClr val="bg1"/>
                    </a:solidFill>
                    <a:latin typeface="Times New Roman" panose="02020603050405020304" pitchFamily="18" charset="0"/>
                    <a:ea typeface="楷体" panose="02010609060101010101" pitchFamily="49" charset="-122"/>
                  </a:rPr>
                  <a:t>8</a:t>
                </a:r>
                <a:endParaRPr lang="zh-CN" altLang="en-US" b="1" dirty="0">
                  <a:solidFill>
                    <a:schemeClr val="bg1"/>
                  </a:solidFill>
                  <a:latin typeface="Times New Roman" panose="02020603050405020304" pitchFamily="18" charset="0"/>
                  <a:ea typeface="楷体" panose="02010609060101010101" pitchFamily="49" charset="-122"/>
                </a:endParaRPr>
              </a:p>
            </p:txBody>
          </p:sp>
        </p:grpSp>
      </p:grpSp>
      <p:sp>
        <p:nvSpPr>
          <p:cNvPr id="10" name="矩形 9"/>
          <p:cNvSpPr>
            <a:spLocks noChangeArrowheads="1"/>
          </p:cNvSpPr>
          <p:nvPr/>
        </p:nvSpPr>
        <p:spPr bwMode="auto">
          <a:xfrm>
            <a:off x="2930463" y="1475129"/>
            <a:ext cx="4504496" cy="417736"/>
          </a:xfrm>
          <a:prstGeom prst="rect">
            <a:avLst/>
          </a:prstGeom>
          <a:noFill/>
          <a:ln w="9525">
            <a:noFill/>
            <a:miter lim="800000"/>
          </a:ln>
        </p:spPr>
        <p:txBody>
          <a:bodyPr lIns="108896" tIns="54448" rIns="108896" bIns="54448">
            <a:spAutoFit/>
          </a:bodyPr>
          <a:lstStyle/>
          <a:p>
            <a:pPr eaLnBrk="1" hangingPunct="1">
              <a:buFont typeface="Arial" panose="020B0604020202020204" pitchFamily="34" charset="0"/>
              <a:buNone/>
            </a:pPr>
            <a:r>
              <a:rPr lang="zh-CN" altLang="en-US" sz="2000" b="1" dirty="0">
                <a:latin typeface="华文楷体" panose="02010600040101010101" pitchFamily="2" charset="-122"/>
                <a:ea typeface="华文楷体" panose="02010600040101010101" pitchFamily="2" charset="-122"/>
              </a:rPr>
              <a:t>严禁违规接待或借机大吃大喝</a:t>
            </a:r>
            <a:endParaRPr lang="zh-CN" altLang="en-US" sz="2000" b="1" dirty="0">
              <a:latin typeface="华文楷体" panose="02010600040101010101" pitchFamily="2" charset="-122"/>
              <a:ea typeface="华文楷体" panose="02010600040101010101" pitchFamily="2" charset="-122"/>
            </a:endParaRPr>
          </a:p>
        </p:txBody>
      </p:sp>
      <p:grpSp>
        <p:nvGrpSpPr>
          <p:cNvPr id="11" name="组合 44"/>
          <p:cNvGrpSpPr/>
          <p:nvPr/>
        </p:nvGrpSpPr>
        <p:grpSpPr bwMode="auto">
          <a:xfrm>
            <a:off x="2318959" y="2094401"/>
            <a:ext cx="6273891" cy="479294"/>
            <a:chOff x="2929753" y="1778111"/>
            <a:chExt cx="6332495" cy="543739"/>
          </a:xfrm>
        </p:grpSpPr>
        <p:cxnSp>
          <p:nvCxnSpPr>
            <p:cNvPr id="12" name="直接连接符 11"/>
            <p:cNvCxnSpPr/>
            <p:nvPr/>
          </p:nvCxnSpPr>
          <p:spPr>
            <a:xfrm>
              <a:off x="3364211" y="2250071"/>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 name="组合 46"/>
            <p:cNvGrpSpPr/>
            <p:nvPr/>
          </p:nvGrpSpPr>
          <p:grpSpPr bwMode="auto">
            <a:xfrm>
              <a:off x="2929753" y="1778111"/>
              <a:ext cx="589964" cy="543739"/>
              <a:chOff x="2929753" y="1816211"/>
              <a:chExt cx="589964" cy="543739"/>
            </a:xfrm>
          </p:grpSpPr>
          <p:sp>
            <p:nvSpPr>
              <p:cNvPr id="14" name="平行四边形 13"/>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 name="文本框 48"/>
              <p:cNvSpPr txBox="1">
                <a:spLocks noChangeArrowheads="1"/>
              </p:cNvSpPr>
              <p:nvPr/>
            </p:nvSpPr>
            <p:spPr bwMode="auto">
              <a:xfrm>
                <a:off x="2962155" y="1836210"/>
                <a:ext cx="476633" cy="523740"/>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b="1" dirty="0">
                    <a:solidFill>
                      <a:schemeClr val="bg1"/>
                    </a:solidFill>
                    <a:latin typeface="Times New Roman" panose="02020603050405020304" pitchFamily="18" charset="0"/>
                    <a:ea typeface="楷体" panose="02010609060101010101" pitchFamily="49" charset="-122"/>
                  </a:rPr>
                  <a:t>9</a:t>
                </a:r>
                <a:endParaRPr lang="zh-CN" altLang="en-US" b="1" dirty="0">
                  <a:solidFill>
                    <a:schemeClr val="bg1"/>
                  </a:solidFill>
                  <a:latin typeface="Times New Roman" panose="02020603050405020304" pitchFamily="18" charset="0"/>
                  <a:ea typeface="楷体" panose="02010609060101010101" pitchFamily="49" charset="-122"/>
                </a:endParaRPr>
              </a:p>
            </p:txBody>
          </p:sp>
        </p:grpSp>
      </p:grpSp>
      <p:sp>
        <p:nvSpPr>
          <p:cNvPr id="16" name="矩形 15"/>
          <p:cNvSpPr>
            <a:spLocks noChangeArrowheads="1"/>
          </p:cNvSpPr>
          <p:nvPr/>
        </p:nvSpPr>
        <p:spPr bwMode="auto">
          <a:xfrm>
            <a:off x="2930463" y="2091222"/>
            <a:ext cx="6410488" cy="417736"/>
          </a:xfrm>
          <a:prstGeom prst="rect">
            <a:avLst/>
          </a:prstGeom>
          <a:noFill/>
          <a:ln w="9525">
            <a:noFill/>
            <a:miter lim="800000"/>
          </a:ln>
        </p:spPr>
        <p:txBody>
          <a:bodyPr lIns="108896" tIns="54448" rIns="108896" bIns="54448">
            <a:spAutoFit/>
          </a:bodyPr>
          <a:lstStyle/>
          <a:p>
            <a:r>
              <a:rPr lang="zh-CN" altLang="en-US" sz="2000" b="1" dirty="0">
                <a:latin typeface="华文楷体" panose="02010600040101010101" pitchFamily="2" charset="-122"/>
                <a:ea typeface="华文楷体" panose="02010600040101010101" pitchFamily="2" charset="-122"/>
              </a:rPr>
              <a:t>不属于接待范围内的活动，一律不予公务接待</a:t>
            </a:r>
            <a:endParaRPr lang="zh-CN" altLang="en-US" sz="2000" b="1" dirty="0">
              <a:latin typeface="华文楷体" panose="02010600040101010101" pitchFamily="2" charset="-122"/>
              <a:ea typeface="华文楷体" panose="02010600040101010101" pitchFamily="2" charset="-122"/>
            </a:endParaRPr>
          </a:p>
        </p:txBody>
      </p:sp>
      <p:grpSp>
        <p:nvGrpSpPr>
          <p:cNvPr id="17" name="组合 50"/>
          <p:cNvGrpSpPr/>
          <p:nvPr/>
        </p:nvGrpSpPr>
        <p:grpSpPr bwMode="auto">
          <a:xfrm>
            <a:off x="2318959" y="2718433"/>
            <a:ext cx="6273891" cy="429660"/>
            <a:chOff x="2929753" y="1778111"/>
            <a:chExt cx="6332495" cy="487432"/>
          </a:xfrm>
        </p:grpSpPr>
        <p:cxnSp>
          <p:nvCxnSpPr>
            <p:cNvPr id="18" name="直接连接符 17"/>
            <p:cNvCxnSpPr/>
            <p:nvPr/>
          </p:nvCxnSpPr>
          <p:spPr>
            <a:xfrm>
              <a:off x="3364211" y="2250071"/>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9" name="组合 52"/>
            <p:cNvGrpSpPr/>
            <p:nvPr/>
          </p:nvGrpSpPr>
          <p:grpSpPr bwMode="auto">
            <a:xfrm>
              <a:off x="2929753" y="1778111"/>
              <a:ext cx="589964" cy="487432"/>
              <a:chOff x="2929753" y="1816211"/>
              <a:chExt cx="589964" cy="487432"/>
            </a:xfrm>
          </p:grpSpPr>
          <p:sp>
            <p:nvSpPr>
              <p:cNvPr id="20" name="平行四边形 19"/>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1" name="文本框 54"/>
              <p:cNvSpPr txBox="1">
                <a:spLocks noChangeArrowheads="1"/>
              </p:cNvSpPr>
              <p:nvPr/>
            </p:nvSpPr>
            <p:spPr bwMode="auto">
              <a:xfrm>
                <a:off x="2934924" y="1849734"/>
                <a:ext cx="476633" cy="453909"/>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2000" b="1" dirty="0">
                    <a:solidFill>
                      <a:schemeClr val="bg1"/>
                    </a:solidFill>
                    <a:latin typeface="Times New Roman" panose="02020603050405020304" pitchFamily="18" charset="0"/>
                    <a:ea typeface="楷体" panose="02010609060101010101" pitchFamily="49" charset="-122"/>
                  </a:rPr>
                  <a:t>10</a:t>
                </a:r>
                <a:endParaRPr lang="zh-CN" altLang="en-US" sz="2000" b="1" dirty="0">
                  <a:solidFill>
                    <a:schemeClr val="bg1"/>
                  </a:solidFill>
                  <a:latin typeface="Times New Roman" panose="02020603050405020304" pitchFamily="18" charset="0"/>
                  <a:ea typeface="楷体" panose="02010609060101010101" pitchFamily="49" charset="-122"/>
                </a:endParaRPr>
              </a:p>
            </p:txBody>
          </p:sp>
        </p:grpSp>
      </p:grpSp>
      <p:sp>
        <p:nvSpPr>
          <p:cNvPr id="22" name="矩形 21"/>
          <p:cNvSpPr>
            <a:spLocks noChangeArrowheads="1"/>
          </p:cNvSpPr>
          <p:nvPr/>
        </p:nvSpPr>
        <p:spPr bwMode="auto">
          <a:xfrm>
            <a:off x="2930464" y="2715255"/>
            <a:ext cx="5906987" cy="417736"/>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2000" b="1" dirty="0">
                <a:latin typeface="华文楷体" panose="02010600040101010101" pitchFamily="2" charset="-122"/>
                <a:ea typeface="华文楷体" panose="02010600040101010101" pitchFamily="2" charset="-122"/>
              </a:rPr>
              <a:t>无公函的公务活动和来访人员，一律不予公务接待</a:t>
            </a:r>
            <a:endParaRPr lang="zh-CN" altLang="en-US" sz="2000" b="1" dirty="0">
              <a:latin typeface="华文楷体" panose="02010600040101010101" pitchFamily="2" charset="-122"/>
              <a:ea typeface="华文楷体" panose="02010600040101010101" pitchFamily="2" charset="-122"/>
            </a:endParaRPr>
          </a:p>
        </p:txBody>
      </p:sp>
      <p:grpSp>
        <p:nvGrpSpPr>
          <p:cNvPr id="23" name="组合 56"/>
          <p:cNvGrpSpPr/>
          <p:nvPr/>
        </p:nvGrpSpPr>
        <p:grpSpPr bwMode="auto">
          <a:xfrm>
            <a:off x="2318959" y="3429797"/>
            <a:ext cx="6273891" cy="440043"/>
            <a:chOff x="2929753" y="1778111"/>
            <a:chExt cx="6332495" cy="499210"/>
          </a:xfrm>
        </p:grpSpPr>
        <p:cxnSp>
          <p:nvCxnSpPr>
            <p:cNvPr id="24" name="直接连接符 23"/>
            <p:cNvCxnSpPr/>
            <p:nvPr/>
          </p:nvCxnSpPr>
          <p:spPr>
            <a:xfrm>
              <a:off x="3364211" y="2250071"/>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组合 58"/>
            <p:cNvGrpSpPr/>
            <p:nvPr/>
          </p:nvGrpSpPr>
          <p:grpSpPr bwMode="auto">
            <a:xfrm>
              <a:off x="2929753" y="1778111"/>
              <a:ext cx="589964" cy="499210"/>
              <a:chOff x="2929753" y="1816211"/>
              <a:chExt cx="589964" cy="499210"/>
            </a:xfrm>
          </p:grpSpPr>
          <p:sp>
            <p:nvSpPr>
              <p:cNvPr id="26" name="平行四边形 25"/>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文本框 60"/>
              <p:cNvSpPr txBox="1">
                <a:spLocks noChangeArrowheads="1"/>
              </p:cNvSpPr>
              <p:nvPr/>
            </p:nvSpPr>
            <p:spPr bwMode="auto">
              <a:xfrm>
                <a:off x="2962155" y="1861513"/>
                <a:ext cx="476633" cy="453908"/>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2000" b="1" dirty="0">
                    <a:solidFill>
                      <a:schemeClr val="bg1"/>
                    </a:solidFill>
                    <a:latin typeface="Times New Roman" panose="02020603050405020304" pitchFamily="18" charset="0"/>
                    <a:ea typeface="楷体" panose="02010609060101010101" pitchFamily="49" charset="-122"/>
                  </a:rPr>
                  <a:t>11</a:t>
                </a:r>
                <a:endParaRPr lang="zh-CN" altLang="en-US" sz="2000" b="1" dirty="0">
                  <a:solidFill>
                    <a:schemeClr val="bg1"/>
                  </a:solidFill>
                  <a:latin typeface="Times New Roman" panose="02020603050405020304" pitchFamily="18" charset="0"/>
                  <a:ea typeface="楷体" panose="02010609060101010101" pitchFamily="49" charset="-122"/>
                </a:endParaRPr>
              </a:p>
            </p:txBody>
          </p:sp>
        </p:grpSp>
      </p:grpSp>
      <p:sp>
        <p:nvSpPr>
          <p:cNvPr id="28" name="矩形 27"/>
          <p:cNvSpPr>
            <a:spLocks noChangeArrowheads="1"/>
          </p:cNvSpPr>
          <p:nvPr/>
        </p:nvSpPr>
        <p:spPr bwMode="auto">
          <a:xfrm>
            <a:off x="2943171" y="3177325"/>
            <a:ext cx="6343777" cy="725513"/>
          </a:xfrm>
          <a:prstGeom prst="rect">
            <a:avLst/>
          </a:prstGeom>
          <a:noFill/>
          <a:ln w="9525">
            <a:noFill/>
            <a:miter lim="800000"/>
          </a:ln>
        </p:spPr>
        <p:txBody>
          <a:bodyPr lIns="108896" tIns="54448" rIns="108896" bIns="54448">
            <a:spAutoFit/>
          </a:bodyPr>
          <a:lstStyle/>
          <a:p>
            <a:r>
              <a:rPr lang="zh-CN" altLang="en-US" sz="2000" b="1" dirty="0">
                <a:latin typeface="华文楷体" panose="02010600040101010101" pitchFamily="2" charset="-122"/>
                <a:ea typeface="华文楷体" panose="02010600040101010101" pitchFamily="2" charset="-122"/>
              </a:rPr>
              <a:t>未经审批的活动，或未纳入活动方案的人员，一律不予公务接待</a:t>
            </a:r>
            <a:endParaRPr lang="zh-CN" altLang="en-US" sz="2000" b="1" dirty="0">
              <a:latin typeface="华文楷体" panose="02010600040101010101" pitchFamily="2" charset="-122"/>
              <a:ea typeface="华文楷体" panose="02010600040101010101" pitchFamily="2" charset="-122"/>
            </a:endParaRPr>
          </a:p>
        </p:txBody>
      </p:sp>
      <p:grpSp>
        <p:nvGrpSpPr>
          <p:cNvPr id="29" name="组合 62"/>
          <p:cNvGrpSpPr/>
          <p:nvPr/>
        </p:nvGrpSpPr>
        <p:grpSpPr bwMode="auto">
          <a:xfrm>
            <a:off x="2318959" y="4150685"/>
            <a:ext cx="6273891" cy="427907"/>
            <a:chOff x="2929753" y="1778111"/>
            <a:chExt cx="6332495" cy="487275"/>
          </a:xfrm>
        </p:grpSpPr>
        <p:cxnSp>
          <p:nvCxnSpPr>
            <p:cNvPr id="30" name="直接连接符 29"/>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1" name="组合 64"/>
            <p:cNvGrpSpPr/>
            <p:nvPr/>
          </p:nvGrpSpPr>
          <p:grpSpPr bwMode="auto">
            <a:xfrm>
              <a:off x="2929753" y="1778111"/>
              <a:ext cx="589964" cy="487275"/>
              <a:chOff x="2929753" y="1816211"/>
              <a:chExt cx="589964" cy="487275"/>
            </a:xfrm>
          </p:grpSpPr>
          <p:sp>
            <p:nvSpPr>
              <p:cNvPr id="32" name="平行四边形 31"/>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文本框 66"/>
              <p:cNvSpPr txBox="1">
                <a:spLocks noChangeArrowheads="1"/>
              </p:cNvSpPr>
              <p:nvPr/>
            </p:nvSpPr>
            <p:spPr bwMode="auto">
              <a:xfrm>
                <a:off x="2962155" y="1847865"/>
                <a:ext cx="476633" cy="455621"/>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2000" b="1" dirty="0">
                    <a:solidFill>
                      <a:schemeClr val="bg1"/>
                    </a:solidFill>
                    <a:latin typeface="Times New Roman" panose="02020603050405020304" pitchFamily="18" charset="0"/>
                    <a:ea typeface="楷体" panose="02010609060101010101" pitchFamily="49" charset="-122"/>
                  </a:rPr>
                  <a:t>12</a:t>
                </a:r>
                <a:endParaRPr lang="zh-CN" altLang="en-US" sz="2000" b="1" dirty="0">
                  <a:solidFill>
                    <a:schemeClr val="bg1"/>
                  </a:solidFill>
                  <a:latin typeface="Times New Roman" panose="02020603050405020304" pitchFamily="18" charset="0"/>
                  <a:ea typeface="楷体" panose="02010609060101010101" pitchFamily="49" charset="-122"/>
                </a:endParaRPr>
              </a:p>
            </p:txBody>
          </p:sp>
        </p:grpSp>
      </p:grpSp>
      <p:sp>
        <p:nvSpPr>
          <p:cNvPr id="34" name="矩形 33"/>
          <p:cNvSpPr>
            <a:spLocks noChangeArrowheads="1"/>
          </p:cNvSpPr>
          <p:nvPr/>
        </p:nvSpPr>
        <p:spPr bwMode="auto">
          <a:xfrm>
            <a:off x="2943171" y="3879162"/>
            <a:ext cx="6343777" cy="725513"/>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2000" b="1" dirty="0">
                <a:latin typeface="华文楷体" panose="02010600040101010101" pitchFamily="2" charset="-122"/>
                <a:ea typeface="华文楷体" panose="02010600040101010101" pitchFamily="2" charset="-122"/>
              </a:rPr>
              <a:t>接待本市单位的公务活动，除确有需要外，不安排住宿，一般不安排用餐</a:t>
            </a:r>
            <a:endParaRPr lang="zh-CN" altLang="en-US" sz="2000" b="1" dirty="0">
              <a:latin typeface="华文楷体" panose="02010600040101010101" pitchFamily="2" charset="-122"/>
              <a:ea typeface="华文楷体" panose="02010600040101010101" pitchFamily="2" charset="-122"/>
            </a:endParaRPr>
          </a:p>
        </p:txBody>
      </p:sp>
      <p:grpSp>
        <p:nvGrpSpPr>
          <p:cNvPr id="35" name="组合 68"/>
          <p:cNvGrpSpPr/>
          <p:nvPr/>
        </p:nvGrpSpPr>
        <p:grpSpPr bwMode="auto">
          <a:xfrm>
            <a:off x="2318959" y="5087527"/>
            <a:ext cx="6273891" cy="430187"/>
            <a:chOff x="2929753" y="1778111"/>
            <a:chExt cx="6332495" cy="489872"/>
          </a:xfrm>
        </p:grpSpPr>
        <p:cxnSp>
          <p:nvCxnSpPr>
            <p:cNvPr id="36" name="直接连接符 35"/>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7" name="组合 70"/>
            <p:cNvGrpSpPr/>
            <p:nvPr/>
          </p:nvGrpSpPr>
          <p:grpSpPr bwMode="auto">
            <a:xfrm>
              <a:off x="2929753" y="1778111"/>
              <a:ext cx="589964" cy="489872"/>
              <a:chOff x="2929753" y="1816211"/>
              <a:chExt cx="589964" cy="489872"/>
            </a:xfrm>
          </p:grpSpPr>
          <p:sp>
            <p:nvSpPr>
              <p:cNvPr id="38" name="平行四边形 37"/>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9" name="文本框 72"/>
              <p:cNvSpPr txBox="1">
                <a:spLocks noChangeArrowheads="1"/>
              </p:cNvSpPr>
              <p:nvPr/>
            </p:nvSpPr>
            <p:spPr bwMode="auto">
              <a:xfrm>
                <a:off x="2962155" y="1850461"/>
                <a:ext cx="476633" cy="455622"/>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2000" b="1" dirty="0">
                    <a:solidFill>
                      <a:schemeClr val="bg1"/>
                    </a:solidFill>
                    <a:latin typeface="Times New Roman" panose="02020603050405020304" pitchFamily="18" charset="0"/>
                    <a:ea typeface="楷体" panose="02010609060101010101" pitchFamily="49" charset="-122"/>
                  </a:rPr>
                  <a:t>13</a:t>
                </a:r>
                <a:endParaRPr lang="zh-CN" altLang="en-US" sz="2000" b="1" dirty="0">
                  <a:solidFill>
                    <a:schemeClr val="bg1"/>
                  </a:solidFill>
                  <a:latin typeface="Times New Roman" panose="02020603050405020304" pitchFamily="18" charset="0"/>
                  <a:ea typeface="楷体" panose="02010609060101010101" pitchFamily="49" charset="-122"/>
                </a:endParaRPr>
              </a:p>
            </p:txBody>
          </p:sp>
        </p:grpSp>
      </p:grpSp>
      <p:sp>
        <p:nvSpPr>
          <p:cNvPr id="40" name="矩形 39"/>
          <p:cNvSpPr>
            <a:spLocks noChangeArrowheads="1"/>
          </p:cNvSpPr>
          <p:nvPr/>
        </p:nvSpPr>
        <p:spPr bwMode="auto">
          <a:xfrm>
            <a:off x="2930464" y="4587351"/>
            <a:ext cx="7131587" cy="940956"/>
          </a:xfrm>
          <a:prstGeom prst="rect">
            <a:avLst/>
          </a:prstGeom>
          <a:noFill/>
          <a:ln w="9525">
            <a:noFill/>
            <a:miter lim="800000"/>
          </a:ln>
        </p:spPr>
        <p:txBody>
          <a:bodyPr lIns="108896" tIns="54448" rIns="108896" bIns="54448">
            <a:spAutoFit/>
          </a:bodyPr>
          <a:lstStyle/>
          <a:p>
            <a:r>
              <a:rPr lang="zh-CN" altLang="en-US" sz="1800" b="1" dirty="0">
                <a:latin typeface="华文楷体" panose="02010600040101010101" pitchFamily="2" charset="-122"/>
                <a:ea typeface="华文楷体" panose="02010600040101010101" pitchFamily="2" charset="-122"/>
              </a:rPr>
              <a:t>不得扩大接待范围，增加接待项目，不得组织旅游和与公务活动无关的参观，不得组织到营业性娱乐、健身场所活动，不得安排专场文艺演出，不得以任何名义赠送礼金、有价证券、纪念品和土特产品</a:t>
            </a:r>
            <a:endParaRPr lang="zh-CN" altLang="en-US" sz="1800" b="1" dirty="0">
              <a:latin typeface="华文楷体" panose="02010600040101010101" pitchFamily="2" charset="-122"/>
              <a:ea typeface="华文楷体" panose="02010600040101010101" pitchFamily="2" charset="-122"/>
            </a:endParaRPr>
          </a:p>
        </p:txBody>
      </p:sp>
      <p:grpSp>
        <p:nvGrpSpPr>
          <p:cNvPr id="41" name="组合 74"/>
          <p:cNvGrpSpPr/>
          <p:nvPr/>
        </p:nvGrpSpPr>
        <p:grpSpPr bwMode="auto">
          <a:xfrm>
            <a:off x="2306252" y="5735377"/>
            <a:ext cx="6273891" cy="420785"/>
            <a:chOff x="2929753" y="1778111"/>
            <a:chExt cx="6332495" cy="479165"/>
          </a:xfrm>
        </p:grpSpPr>
        <p:cxnSp>
          <p:nvCxnSpPr>
            <p:cNvPr id="42" name="直接连接符 41"/>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3" name="组合 76"/>
            <p:cNvGrpSpPr/>
            <p:nvPr/>
          </p:nvGrpSpPr>
          <p:grpSpPr bwMode="auto">
            <a:xfrm>
              <a:off x="2929753" y="1778111"/>
              <a:ext cx="589964" cy="479165"/>
              <a:chOff x="2929753" y="1816211"/>
              <a:chExt cx="589964" cy="479165"/>
            </a:xfrm>
          </p:grpSpPr>
          <p:sp>
            <p:nvSpPr>
              <p:cNvPr id="44" name="平行四边形 43"/>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5" name="文本框 78"/>
              <p:cNvSpPr txBox="1">
                <a:spLocks noChangeArrowheads="1"/>
              </p:cNvSpPr>
              <p:nvPr/>
            </p:nvSpPr>
            <p:spPr bwMode="auto">
              <a:xfrm>
                <a:off x="2939574" y="1837607"/>
                <a:ext cx="476633" cy="455621"/>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2000" b="1" dirty="0">
                    <a:solidFill>
                      <a:schemeClr val="bg1"/>
                    </a:solidFill>
                    <a:latin typeface="Times New Roman" panose="02020603050405020304" pitchFamily="18" charset="0"/>
                    <a:ea typeface="楷体" panose="02010609060101010101" pitchFamily="49" charset="-122"/>
                  </a:rPr>
                  <a:t>14</a:t>
                </a:r>
                <a:endParaRPr lang="zh-CN" altLang="en-US" sz="2000" b="1" dirty="0">
                  <a:solidFill>
                    <a:schemeClr val="bg1"/>
                  </a:solidFill>
                  <a:latin typeface="Times New Roman" panose="02020603050405020304" pitchFamily="18" charset="0"/>
                  <a:ea typeface="楷体" panose="02010609060101010101" pitchFamily="49" charset="-122"/>
                </a:endParaRPr>
              </a:p>
            </p:txBody>
          </p:sp>
        </p:grpSp>
      </p:grpSp>
      <p:sp>
        <p:nvSpPr>
          <p:cNvPr id="46" name="矩形 45"/>
          <p:cNvSpPr>
            <a:spLocks noChangeArrowheads="1"/>
          </p:cNvSpPr>
          <p:nvPr/>
        </p:nvSpPr>
        <p:spPr bwMode="auto">
          <a:xfrm>
            <a:off x="2919345" y="5508314"/>
            <a:ext cx="7007699" cy="725513"/>
          </a:xfrm>
          <a:prstGeom prst="rect">
            <a:avLst/>
          </a:prstGeom>
          <a:noFill/>
          <a:ln w="9525">
            <a:noFill/>
            <a:miter lim="800000"/>
          </a:ln>
        </p:spPr>
        <p:txBody>
          <a:bodyPr lIns="108896" tIns="54448" rIns="108896" bIns="54448">
            <a:spAutoFit/>
          </a:bodyPr>
          <a:lstStyle/>
          <a:p>
            <a:pPr eaLnBrk="1" hangingPunct="1">
              <a:buFont typeface="Arial" panose="020B0604020202020204" pitchFamily="34" charset="0"/>
              <a:buNone/>
            </a:pPr>
            <a:r>
              <a:rPr lang="zh-CN" altLang="en-US" sz="2000" b="1" dirty="0">
                <a:latin typeface="华文楷体" panose="02010600040101010101" pitchFamily="2" charset="-122"/>
                <a:ea typeface="华文楷体" panose="02010600040101010101" pitchFamily="2" charset="-122"/>
              </a:rPr>
              <a:t>不得超过国家和学校规定的接待费标准，不得提供高档菜肴、高档酒水</a:t>
            </a:r>
            <a:endParaRPr lang="zh-CN" altLang="en-US" sz="2000" b="1" dirty="0">
              <a:latin typeface="华文楷体" panose="02010600040101010101" pitchFamily="2" charset="-122"/>
              <a:ea typeface="华文楷体" panose="02010600040101010101" pitchFamily="2" charset="-122"/>
            </a:endParaRPr>
          </a:p>
        </p:txBody>
      </p:sp>
      <p:sp>
        <p:nvSpPr>
          <p:cNvPr id="47" name="Freeform 117"/>
          <p:cNvSpPr>
            <a:spLocks noChangeArrowheads="1"/>
          </p:cNvSpPr>
          <p:nvPr/>
        </p:nvSpPr>
        <p:spPr bwMode="auto">
          <a:xfrm>
            <a:off x="9247239" y="1759357"/>
            <a:ext cx="679805" cy="679607"/>
          </a:xfrm>
          <a:custGeom>
            <a:avLst/>
            <a:gdLst>
              <a:gd name="T0" fmla="*/ 2147483647 w 880"/>
              <a:gd name="T1" fmla="*/ 2147483647 h 880"/>
              <a:gd name="T2" fmla="*/ 2147483647 w 880"/>
              <a:gd name="T3" fmla="*/ 2147483647 h 880"/>
              <a:gd name="T4" fmla="*/ 2147483647 w 880"/>
              <a:gd name="T5" fmla="*/ 2147483647 h 880"/>
              <a:gd name="T6" fmla="*/ 0 w 880"/>
              <a:gd name="T7" fmla="*/ 2147483647 h 880"/>
              <a:gd name="T8" fmla="*/ 0 w 880"/>
              <a:gd name="T9" fmla="*/ 2147483647 h 880"/>
              <a:gd name="T10" fmla="*/ 2147483647 w 880"/>
              <a:gd name="T11" fmla="*/ 2147483647 h 880"/>
              <a:gd name="T12" fmla="*/ 2147483647 w 880"/>
              <a:gd name="T13" fmla="*/ 2147483647 h 880"/>
              <a:gd name="T14" fmla="*/ 2147483647 w 880"/>
              <a:gd name="T15" fmla="*/ 0 h 880"/>
              <a:gd name="T16" fmla="*/ 2147483647 w 880"/>
              <a:gd name="T17" fmla="*/ 0 h 880"/>
              <a:gd name="T18" fmla="*/ 2147483647 w 880"/>
              <a:gd name="T19" fmla="*/ 2147483647 h 880"/>
              <a:gd name="T20" fmla="*/ 2147483647 w 880"/>
              <a:gd name="T21" fmla="*/ 2147483647 h 880"/>
              <a:gd name="T22" fmla="*/ 2147483647 w 880"/>
              <a:gd name="T23" fmla="*/ 2147483647 h 880"/>
              <a:gd name="T24" fmla="*/ 2147483647 w 880"/>
              <a:gd name="T25" fmla="*/ 2147483647 h 880"/>
              <a:gd name="T26" fmla="*/ 2147483647 w 880"/>
              <a:gd name="T27" fmla="*/ 2147483647 h 880"/>
              <a:gd name="T28" fmla="*/ 2147483647 w 880"/>
              <a:gd name="T29" fmla="*/ 2147483647 h 880"/>
              <a:gd name="T30" fmla="*/ 2147483647 w 880"/>
              <a:gd name="T31" fmla="*/ 2147483647 h 880"/>
              <a:gd name="T32" fmla="*/ 2147483647 w 880"/>
              <a:gd name="T33" fmla="*/ 2147483647 h 8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0"/>
              <a:gd name="T52" fmla="*/ 0 h 880"/>
              <a:gd name="T53" fmla="*/ 880 w 880"/>
              <a:gd name="T54" fmla="*/ 880 h 8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0" h="880">
                <a:moveTo>
                  <a:pt x="297" y="880"/>
                </a:moveTo>
                <a:cubicBezTo>
                  <a:pt x="275" y="880"/>
                  <a:pt x="247" y="867"/>
                  <a:pt x="232" y="852"/>
                </a:cubicBezTo>
                <a:cubicBezTo>
                  <a:pt x="28" y="649"/>
                  <a:pt x="28" y="649"/>
                  <a:pt x="28" y="649"/>
                </a:cubicBezTo>
                <a:cubicBezTo>
                  <a:pt x="13" y="634"/>
                  <a:pt x="0" y="605"/>
                  <a:pt x="0" y="583"/>
                </a:cubicBezTo>
                <a:cubicBezTo>
                  <a:pt x="0" y="297"/>
                  <a:pt x="0" y="297"/>
                  <a:pt x="0" y="297"/>
                </a:cubicBezTo>
                <a:cubicBezTo>
                  <a:pt x="0" y="275"/>
                  <a:pt x="13" y="247"/>
                  <a:pt x="28" y="232"/>
                </a:cubicBezTo>
                <a:cubicBezTo>
                  <a:pt x="231" y="28"/>
                  <a:pt x="231" y="28"/>
                  <a:pt x="231" y="28"/>
                </a:cubicBezTo>
                <a:cubicBezTo>
                  <a:pt x="246" y="13"/>
                  <a:pt x="275" y="0"/>
                  <a:pt x="297" y="0"/>
                </a:cubicBezTo>
                <a:cubicBezTo>
                  <a:pt x="583" y="0"/>
                  <a:pt x="583" y="0"/>
                  <a:pt x="583" y="0"/>
                </a:cubicBezTo>
                <a:cubicBezTo>
                  <a:pt x="605" y="0"/>
                  <a:pt x="633" y="13"/>
                  <a:pt x="648" y="28"/>
                </a:cubicBezTo>
                <a:cubicBezTo>
                  <a:pt x="852" y="231"/>
                  <a:pt x="852" y="231"/>
                  <a:pt x="852" y="231"/>
                </a:cubicBezTo>
                <a:cubicBezTo>
                  <a:pt x="867" y="246"/>
                  <a:pt x="880" y="275"/>
                  <a:pt x="880" y="297"/>
                </a:cubicBezTo>
                <a:cubicBezTo>
                  <a:pt x="880" y="583"/>
                  <a:pt x="880" y="583"/>
                  <a:pt x="880" y="583"/>
                </a:cubicBezTo>
                <a:cubicBezTo>
                  <a:pt x="880" y="605"/>
                  <a:pt x="867" y="633"/>
                  <a:pt x="852" y="649"/>
                </a:cubicBezTo>
                <a:cubicBezTo>
                  <a:pt x="649" y="852"/>
                  <a:pt x="649" y="852"/>
                  <a:pt x="649" y="852"/>
                </a:cubicBezTo>
                <a:cubicBezTo>
                  <a:pt x="634" y="867"/>
                  <a:pt x="605" y="880"/>
                  <a:pt x="583" y="880"/>
                </a:cubicBezTo>
                <a:cubicBezTo>
                  <a:pt x="297" y="880"/>
                  <a:pt x="297" y="880"/>
                  <a:pt x="297" y="880"/>
                </a:cubicBezTo>
              </a:path>
            </a:pathLst>
          </a:custGeom>
          <a:solidFill>
            <a:srgbClr val="E8E8E8"/>
          </a:solidFill>
          <a:ln w="9525">
            <a:noFill/>
            <a:round/>
          </a:ln>
        </p:spPr>
        <p:txBody>
          <a:bodyPr lIns="108896" tIns="54448" rIns="108896" bIns="54448"/>
          <a:lstStyle/>
          <a:p>
            <a:endParaRPr lang="zh-CN" altLang="en-US"/>
          </a:p>
        </p:txBody>
      </p:sp>
      <p:sp>
        <p:nvSpPr>
          <p:cNvPr id="48" name="Freeform 118"/>
          <p:cNvSpPr>
            <a:spLocks noChangeArrowheads="1"/>
          </p:cNvSpPr>
          <p:nvPr/>
        </p:nvSpPr>
        <p:spPr bwMode="auto">
          <a:xfrm>
            <a:off x="9290125" y="1802232"/>
            <a:ext cx="592446" cy="593862"/>
          </a:xfrm>
          <a:custGeom>
            <a:avLst/>
            <a:gdLst>
              <a:gd name="T0" fmla="*/ 2147483647 w 768"/>
              <a:gd name="T1" fmla="*/ 2147483647 h 768"/>
              <a:gd name="T2" fmla="*/ 2147483647 w 768"/>
              <a:gd name="T3" fmla="*/ 2147483647 h 768"/>
              <a:gd name="T4" fmla="*/ 2147483647 w 768"/>
              <a:gd name="T5" fmla="*/ 2147483647 h 768"/>
              <a:gd name="T6" fmla="*/ 0 w 768"/>
              <a:gd name="T7" fmla="*/ 2147483647 h 768"/>
              <a:gd name="T8" fmla="*/ 0 w 768"/>
              <a:gd name="T9" fmla="*/ 2147483647 h 768"/>
              <a:gd name="T10" fmla="*/ 2147483647 w 768"/>
              <a:gd name="T11" fmla="*/ 2147483647 h 768"/>
              <a:gd name="T12" fmla="*/ 2147483647 w 768"/>
              <a:gd name="T13" fmla="*/ 2147483647 h 768"/>
              <a:gd name="T14" fmla="*/ 2147483647 w 768"/>
              <a:gd name="T15" fmla="*/ 0 h 768"/>
              <a:gd name="T16" fmla="*/ 2147483647 w 768"/>
              <a:gd name="T17" fmla="*/ 0 h 768"/>
              <a:gd name="T18" fmla="*/ 2147483647 w 768"/>
              <a:gd name="T19" fmla="*/ 2147483647 h 768"/>
              <a:gd name="T20" fmla="*/ 2147483647 w 768"/>
              <a:gd name="T21" fmla="*/ 2147483647 h 768"/>
              <a:gd name="T22" fmla="*/ 2147483647 w 768"/>
              <a:gd name="T23" fmla="*/ 2147483647 h 768"/>
              <a:gd name="T24" fmla="*/ 2147483647 w 768"/>
              <a:gd name="T25" fmla="*/ 2147483647 h 768"/>
              <a:gd name="T26" fmla="*/ 2147483647 w 768"/>
              <a:gd name="T27" fmla="*/ 2147483647 h 768"/>
              <a:gd name="T28" fmla="*/ 2147483647 w 768"/>
              <a:gd name="T29" fmla="*/ 2147483647 h 768"/>
              <a:gd name="T30" fmla="*/ 2147483647 w 768"/>
              <a:gd name="T31" fmla="*/ 2147483647 h 768"/>
              <a:gd name="T32" fmla="*/ 2147483647 w 768"/>
              <a:gd name="T33" fmla="*/ 2147483647 h 768"/>
              <a:gd name="T34" fmla="*/ 2147483647 w 768"/>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8"/>
              <a:gd name="T55" fmla="*/ 0 h 768"/>
              <a:gd name="T56" fmla="*/ 768 w 768"/>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8" h="768">
                <a:moveTo>
                  <a:pt x="240" y="768"/>
                </a:moveTo>
                <a:cubicBezTo>
                  <a:pt x="232" y="768"/>
                  <a:pt x="219" y="762"/>
                  <a:pt x="214" y="757"/>
                </a:cubicBezTo>
                <a:cubicBezTo>
                  <a:pt x="11" y="554"/>
                  <a:pt x="11" y="554"/>
                  <a:pt x="11" y="554"/>
                </a:cubicBezTo>
                <a:cubicBezTo>
                  <a:pt x="6" y="549"/>
                  <a:pt x="0" y="535"/>
                  <a:pt x="0" y="527"/>
                </a:cubicBezTo>
                <a:cubicBezTo>
                  <a:pt x="0" y="241"/>
                  <a:pt x="0" y="241"/>
                  <a:pt x="0" y="241"/>
                </a:cubicBezTo>
                <a:cubicBezTo>
                  <a:pt x="0" y="233"/>
                  <a:pt x="6" y="219"/>
                  <a:pt x="11" y="214"/>
                </a:cubicBezTo>
                <a:cubicBezTo>
                  <a:pt x="214" y="11"/>
                  <a:pt x="214" y="11"/>
                  <a:pt x="214" y="11"/>
                </a:cubicBezTo>
                <a:cubicBezTo>
                  <a:pt x="219" y="6"/>
                  <a:pt x="234" y="0"/>
                  <a:pt x="241" y="0"/>
                </a:cubicBezTo>
                <a:cubicBezTo>
                  <a:pt x="527" y="0"/>
                  <a:pt x="527" y="0"/>
                  <a:pt x="527" y="0"/>
                </a:cubicBezTo>
                <a:cubicBezTo>
                  <a:pt x="534" y="0"/>
                  <a:pt x="549" y="6"/>
                  <a:pt x="554" y="11"/>
                </a:cubicBezTo>
                <a:cubicBezTo>
                  <a:pt x="757" y="214"/>
                  <a:pt x="757" y="214"/>
                  <a:pt x="757" y="214"/>
                </a:cubicBezTo>
                <a:cubicBezTo>
                  <a:pt x="762" y="219"/>
                  <a:pt x="768" y="233"/>
                  <a:pt x="768" y="241"/>
                </a:cubicBezTo>
                <a:cubicBezTo>
                  <a:pt x="768" y="527"/>
                  <a:pt x="768" y="527"/>
                  <a:pt x="768" y="527"/>
                </a:cubicBezTo>
                <a:cubicBezTo>
                  <a:pt x="768" y="535"/>
                  <a:pt x="762" y="549"/>
                  <a:pt x="757" y="554"/>
                </a:cubicBezTo>
                <a:cubicBezTo>
                  <a:pt x="554" y="757"/>
                  <a:pt x="554" y="757"/>
                  <a:pt x="554" y="757"/>
                </a:cubicBezTo>
                <a:cubicBezTo>
                  <a:pt x="549" y="762"/>
                  <a:pt x="534" y="768"/>
                  <a:pt x="527" y="768"/>
                </a:cubicBezTo>
                <a:cubicBezTo>
                  <a:pt x="240" y="768"/>
                  <a:pt x="240" y="768"/>
                  <a:pt x="240" y="768"/>
                </a:cubicBezTo>
                <a:cubicBezTo>
                  <a:pt x="240" y="768"/>
                  <a:pt x="240" y="768"/>
                  <a:pt x="240" y="768"/>
                </a:cubicBezTo>
              </a:path>
            </a:pathLst>
          </a:custGeom>
          <a:solidFill>
            <a:srgbClr val="EF493D"/>
          </a:solidFill>
          <a:ln w="9525">
            <a:noFill/>
            <a:round/>
          </a:ln>
        </p:spPr>
        <p:txBody>
          <a:bodyPr lIns="108896" tIns="54448" rIns="108896" bIns="54448"/>
          <a:lstStyle/>
          <a:p>
            <a:endParaRPr lang="zh-CN" altLang="en-US"/>
          </a:p>
        </p:txBody>
      </p:sp>
      <p:sp>
        <p:nvSpPr>
          <p:cNvPr id="49" name="Freeform 119"/>
          <p:cNvSpPr>
            <a:spLocks noEditPoints="1" noChangeArrowheads="1"/>
          </p:cNvSpPr>
          <p:nvPr/>
        </p:nvSpPr>
        <p:spPr bwMode="auto">
          <a:xfrm>
            <a:off x="9698324" y="2100751"/>
            <a:ext cx="184247" cy="295343"/>
          </a:xfrm>
          <a:custGeom>
            <a:avLst/>
            <a:gdLst>
              <a:gd name="T0" fmla="*/ 2147483647 w 240"/>
              <a:gd name="T1" fmla="*/ 2147483647 h 381"/>
              <a:gd name="T2" fmla="*/ 0 w 240"/>
              <a:gd name="T3" fmla="*/ 2147483647 h 381"/>
              <a:gd name="T4" fmla="*/ 2147483647 w 240"/>
              <a:gd name="T5" fmla="*/ 2147483647 h 381"/>
              <a:gd name="T6" fmla="*/ 2147483647 w 240"/>
              <a:gd name="T7" fmla="*/ 2147483647 h 381"/>
              <a:gd name="T8" fmla="*/ 2147483647 w 240"/>
              <a:gd name="T9" fmla="*/ 2147483647 h 381"/>
              <a:gd name="T10" fmla="*/ 2147483647 w 240"/>
              <a:gd name="T11" fmla="*/ 2147483647 h 381"/>
              <a:gd name="T12" fmla="*/ 2147483647 w 240"/>
              <a:gd name="T13" fmla="*/ 2147483647 h 381"/>
              <a:gd name="T14" fmla="*/ 2147483647 w 240"/>
              <a:gd name="T15" fmla="*/ 2147483647 h 381"/>
              <a:gd name="T16" fmla="*/ 2147483647 w 240"/>
              <a:gd name="T17" fmla="*/ 2147483647 h 381"/>
              <a:gd name="T18" fmla="*/ 2147483647 w 240"/>
              <a:gd name="T19" fmla="*/ 2147483647 h 381"/>
              <a:gd name="T20" fmla="*/ 2147483647 w 240"/>
              <a:gd name="T21" fmla="*/ 2147483647 h 381"/>
              <a:gd name="T22" fmla="*/ 2147483647 w 240"/>
              <a:gd name="T23" fmla="*/ 0 h 381"/>
              <a:gd name="T24" fmla="*/ 2147483647 w 240"/>
              <a:gd name="T25" fmla="*/ 2147483647 h 381"/>
              <a:gd name="T26" fmla="*/ 2147483647 w 240"/>
              <a:gd name="T27" fmla="*/ 2147483647 h 381"/>
              <a:gd name="T28" fmla="*/ 2147483647 w 240"/>
              <a:gd name="T29" fmla="*/ 2147483647 h 381"/>
              <a:gd name="T30" fmla="*/ 2147483647 w 240"/>
              <a:gd name="T31" fmla="*/ 0 h 381"/>
              <a:gd name="T32" fmla="*/ 2147483647 w 240"/>
              <a:gd name="T33" fmla="*/ 0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
              <a:gd name="T52" fmla="*/ 0 h 381"/>
              <a:gd name="T53" fmla="*/ 240 w 240"/>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 h="381">
                <a:moveTo>
                  <a:pt x="1" y="381"/>
                </a:moveTo>
                <a:cubicBezTo>
                  <a:pt x="1" y="381"/>
                  <a:pt x="1" y="381"/>
                  <a:pt x="0" y="381"/>
                </a:cubicBezTo>
                <a:cubicBezTo>
                  <a:pt x="1" y="381"/>
                  <a:pt x="1" y="381"/>
                  <a:pt x="1" y="381"/>
                </a:cubicBezTo>
                <a:moveTo>
                  <a:pt x="1" y="381"/>
                </a:moveTo>
                <a:cubicBezTo>
                  <a:pt x="1" y="381"/>
                  <a:pt x="1" y="381"/>
                  <a:pt x="1" y="381"/>
                </a:cubicBezTo>
                <a:cubicBezTo>
                  <a:pt x="1" y="381"/>
                  <a:pt x="1" y="381"/>
                  <a:pt x="1" y="381"/>
                </a:cubicBezTo>
                <a:moveTo>
                  <a:pt x="112" y="285"/>
                </a:moveTo>
                <a:cubicBezTo>
                  <a:pt x="26" y="370"/>
                  <a:pt x="26" y="370"/>
                  <a:pt x="26" y="370"/>
                </a:cubicBezTo>
                <a:cubicBezTo>
                  <a:pt x="22" y="375"/>
                  <a:pt x="9" y="380"/>
                  <a:pt x="1" y="381"/>
                </a:cubicBezTo>
                <a:cubicBezTo>
                  <a:pt x="9" y="380"/>
                  <a:pt x="22" y="375"/>
                  <a:pt x="26" y="370"/>
                </a:cubicBezTo>
                <a:cubicBezTo>
                  <a:pt x="112" y="285"/>
                  <a:pt x="112" y="285"/>
                  <a:pt x="112" y="285"/>
                </a:cubicBezTo>
                <a:moveTo>
                  <a:pt x="240" y="0"/>
                </a:moveTo>
                <a:cubicBezTo>
                  <a:pt x="240" y="140"/>
                  <a:pt x="240" y="140"/>
                  <a:pt x="240" y="140"/>
                </a:cubicBezTo>
                <a:cubicBezTo>
                  <a:pt x="240" y="142"/>
                  <a:pt x="240" y="144"/>
                  <a:pt x="239" y="146"/>
                </a:cubicBezTo>
                <a:cubicBezTo>
                  <a:pt x="240" y="144"/>
                  <a:pt x="240" y="142"/>
                  <a:pt x="240" y="140"/>
                </a:cubicBezTo>
                <a:cubicBezTo>
                  <a:pt x="240" y="0"/>
                  <a:pt x="240" y="0"/>
                  <a:pt x="240" y="0"/>
                </a:cubicBezTo>
                <a:cubicBezTo>
                  <a:pt x="240" y="0"/>
                  <a:pt x="240" y="0"/>
                  <a:pt x="240" y="0"/>
                </a:cubicBezTo>
              </a:path>
            </a:pathLst>
          </a:custGeom>
          <a:solidFill>
            <a:srgbClr val="BCBCBC"/>
          </a:solidFill>
          <a:ln w="9525">
            <a:noFill/>
            <a:round/>
          </a:ln>
        </p:spPr>
        <p:txBody>
          <a:bodyPr lIns="108896" tIns="54448" rIns="108896" bIns="54448"/>
          <a:lstStyle/>
          <a:p>
            <a:endParaRPr lang="zh-CN" altLang="en-US"/>
          </a:p>
        </p:txBody>
      </p:sp>
      <p:sp>
        <p:nvSpPr>
          <p:cNvPr id="50" name="Freeform 120"/>
          <p:cNvSpPr>
            <a:spLocks noChangeArrowheads="1"/>
          </p:cNvSpPr>
          <p:nvPr/>
        </p:nvSpPr>
        <p:spPr bwMode="auto">
          <a:xfrm>
            <a:off x="9344127" y="2018182"/>
            <a:ext cx="538443" cy="377912"/>
          </a:xfrm>
          <a:custGeom>
            <a:avLst/>
            <a:gdLst>
              <a:gd name="T0" fmla="*/ 2147483647 w 697"/>
              <a:gd name="T1" fmla="*/ 0 h 488"/>
              <a:gd name="T2" fmla="*/ 2147483647 w 697"/>
              <a:gd name="T3" fmla="*/ 2147483647 h 488"/>
              <a:gd name="T4" fmla="*/ 2147483647 w 697"/>
              <a:gd name="T5" fmla="*/ 2147483647 h 488"/>
              <a:gd name="T6" fmla="*/ 2147483647 w 697"/>
              <a:gd name="T7" fmla="*/ 2147483647 h 488"/>
              <a:gd name="T8" fmla="*/ 2147483647 w 697"/>
              <a:gd name="T9" fmla="*/ 2147483647 h 488"/>
              <a:gd name="T10" fmla="*/ 2147483647 w 697"/>
              <a:gd name="T11" fmla="*/ 2147483647 h 488"/>
              <a:gd name="T12" fmla="*/ 2147483647 w 697"/>
              <a:gd name="T13" fmla="*/ 2147483647 h 488"/>
              <a:gd name="T14" fmla="*/ 2147483647 w 697"/>
              <a:gd name="T15" fmla="*/ 2147483647 h 488"/>
              <a:gd name="T16" fmla="*/ 2147483647 w 697"/>
              <a:gd name="T17" fmla="*/ 2147483647 h 488"/>
              <a:gd name="T18" fmla="*/ 2147483647 w 697"/>
              <a:gd name="T19" fmla="*/ 2147483647 h 488"/>
              <a:gd name="T20" fmla="*/ 2147483647 w 697"/>
              <a:gd name="T21" fmla="*/ 2147483647 h 488"/>
              <a:gd name="T22" fmla="*/ 2147483647 w 697"/>
              <a:gd name="T23" fmla="*/ 2147483647 h 488"/>
              <a:gd name="T24" fmla="*/ 2147483647 w 697"/>
              <a:gd name="T25" fmla="*/ 0 h 488"/>
              <a:gd name="T26" fmla="*/ 0 w 697"/>
              <a:gd name="T27" fmla="*/ 2147483647 h 488"/>
              <a:gd name="T28" fmla="*/ 2147483647 w 697"/>
              <a:gd name="T29" fmla="*/ 2147483647 h 488"/>
              <a:gd name="T30" fmla="*/ 2147483647 w 697"/>
              <a:gd name="T31" fmla="*/ 2147483647 h 488"/>
              <a:gd name="T32" fmla="*/ 2147483647 w 697"/>
              <a:gd name="T33" fmla="*/ 2147483647 h 488"/>
              <a:gd name="T34" fmla="*/ 2147483647 w 697"/>
              <a:gd name="T35" fmla="*/ 2147483647 h 488"/>
              <a:gd name="T36" fmla="*/ 2147483647 w 697"/>
              <a:gd name="T37" fmla="*/ 2147483647 h 488"/>
              <a:gd name="T38" fmla="*/ 2147483647 w 697"/>
              <a:gd name="T39" fmla="*/ 2147483647 h 488"/>
              <a:gd name="T40" fmla="*/ 2147483647 w 697"/>
              <a:gd name="T41" fmla="*/ 2147483647 h 488"/>
              <a:gd name="T42" fmla="*/ 2147483647 w 697"/>
              <a:gd name="T43" fmla="*/ 2147483647 h 488"/>
              <a:gd name="T44" fmla="*/ 2147483647 w 697"/>
              <a:gd name="T45" fmla="*/ 2147483647 h 488"/>
              <a:gd name="T46" fmla="*/ 0 w 697"/>
              <a:gd name="T47" fmla="*/ 2147483647 h 488"/>
              <a:gd name="T48" fmla="*/ 2147483647 w 697"/>
              <a:gd name="T49" fmla="*/ 2147483647 h 488"/>
              <a:gd name="T50" fmla="*/ 2147483647 w 697"/>
              <a:gd name="T51" fmla="*/ 2147483647 h 488"/>
              <a:gd name="T52" fmla="*/ 2147483647 w 697"/>
              <a:gd name="T53" fmla="*/ 2147483647 h 488"/>
              <a:gd name="T54" fmla="*/ 2147483647 w 697"/>
              <a:gd name="T55" fmla="*/ 2147483647 h 488"/>
              <a:gd name="T56" fmla="*/ 2147483647 w 697"/>
              <a:gd name="T57" fmla="*/ 2147483647 h 488"/>
              <a:gd name="T58" fmla="*/ 2147483647 w 697"/>
              <a:gd name="T59" fmla="*/ 2147483647 h 488"/>
              <a:gd name="T60" fmla="*/ 2147483647 w 697"/>
              <a:gd name="T61" fmla="*/ 2147483647 h 488"/>
              <a:gd name="T62" fmla="*/ 2147483647 w 697"/>
              <a:gd name="T63" fmla="*/ 2147483647 h 488"/>
              <a:gd name="T64" fmla="*/ 2147483647 w 697"/>
              <a:gd name="T65" fmla="*/ 2147483647 h 488"/>
              <a:gd name="T66" fmla="*/ 2147483647 w 697"/>
              <a:gd name="T67" fmla="*/ 2147483647 h 488"/>
              <a:gd name="T68" fmla="*/ 2147483647 w 697"/>
              <a:gd name="T69" fmla="*/ 2147483647 h 488"/>
              <a:gd name="T70" fmla="*/ 2147483647 w 697"/>
              <a:gd name="T71" fmla="*/ 2147483647 h 488"/>
              <a:gd name="T72" fmla="*/ 2147483647 w 697"/>
              <a:gd name="T73" fmla="*/ 2147483647 h 488"/>
              <a:gd name="T74" fmla="*/ 2147483647 w 697"/>
              <a:gd name="T75" fmla="*/ 2147483647 h 488"/>
              <a:gd name="T76" fmla="*/ 2147483647 w 697"/>
              <a:gd name="T77" fmla="*/ 2147483647 h 488"/>
              <a:gd name="T78" fmla="*/ 2147483647 w 697"/>
              <a:gd name="T79" fmla="*/ 2147483647 h 488"/>
              <a:gd name="T80" fmla="*/ 2147483647 w 697"/>
              <a:gd name="T81" fmla="*/ 2147483647 h 488"/>
              <a:gd name="T82" fmla="*/ 2147483647 w 697"/>
              <a:gd name="T83" fmla="*/ 2147483647 h 488"/>
              <a:gd name="T84" fmla="*/ 2147483647 w 697"/>
              <a:gd name="T85" fmla="*/ 2147483647 h 488"/>
              <a:gd name="T86" fmla="*/ 2147483647 w 697"/>
              <a:gd name="T87" fmla="*/ 2147483647 h 488"/>
              <a:gd name="T88" fmla="*/ 2147483647 w 697"/>
              <a:gd name="T89" fmla="*/ 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7"/>
              <a:gd name="T136" fmla="*/ 0 h 488"/>
              <a:gd name="T137" fmla="*/ 697 w 697"/>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7" h="488">
                <a:moveTo>
                  <a:pt x="383" y="0"/>
                </a:moveTo>
                <a:cubicBezTo>
                  <a:pt x="352" y="0"/>
                  <a:pt x="329" y="14"/>
                  <a:pt x="315" y="38"/>
                </a:cubicBezTo>
                <a:cubicBezTo>
                  <a:pt x="314" y="38"/>
                  <a:pt x="296" y="18"/>
                  <a:pt x="291" y="16"/>
                </a:cubicBezTo>
                <a:cubicBezTo>
                  <a:pt x="288" y="8"/>
                  <a:pt x="281" y="4"/>
                  <a:pt x="273" y="4"/>
                </a:cubicBezTo>
                <a:cubicBezTo>
                  <a:pt x="166" y="4"/>
                  <a:pt x="166" y="4"/>
                  <a:pt x="166" y="4"/>
                </a:cubicBezTo>
                <a:cubicBezTo>
                  <a:pt x="156" y="4"/>
                  <a:pt x="147" y="11"/>
                  <a:pt x="147" y="23"/>
                </a:cubicBezTo>
                <a:cubicBezTo>
                  <a:pt x="147" y="33"/>
                  <a:pt x="152" y="39"/>
                  <a:pt x="159" y="41"/>
                </a:cubicBezTo>
                <a:cubicBezTo>
                  <a:pt x="160" y="46"/>
                  <a:pt x="195" y="81"/>
                  <a:pt x="200" y="83"/>
                </a:cubicBezTo>
                <a:cubicBezTo>
                  <a:pt x="200" y="84"/>
                  <a:pt x="201" y="84"/>
                  <a:pt x="201" y="85"/>
                </a:cubicBezTo>
                <a:cubicBezTo>
                  <a:pt x="201" y="106"/>
                  <a:pt x="201" y="106"/>
                  <a:pt x="201" y="106"/>
                </a:cubicBezTo>
                <a:cubicBezTo>
                  <a:pt x="197" y="103"/>
                  <a:pt x="135" y="39"/>
                  <a:pt x="131" y="36"/>
                </a:cubicBezTo>
                <a:cubicBezTo>
                  <a:pt x="128" y="32"/>
                  <a:pt x="124" y="28"/>
                  <a:pt x="120" y="25"/>
                </a:cubicBezTo>
                <a:cubicBezTo>
                  <a:pt x="109" y="10"/>
                  <a:pt x="86" y="0"/>
                  <a:pt x="65" y="0"/>
                </a:cubicBezTo>
                <a:cubicBezTo>
                  <a:pt x="34" y="0"/>
                  <a:pt x="0" y="16"/>
                  <a:pt x="0" y="61"/>
                </a:cubicBezTo>
                <a:cubicBezTo>
                  <a:pt x="0" y="77"/>
                  <a:pt x="4" y="94"/>
                  <a:pt x="20" y="105"/>
                </a:cubicBezTo>
                <a:cubicBezTo>
                  <a:pt x="23" y="109"/>
                  <a:pt x="78" y="164"/>
                  <a:pt x="82" y="168"/>
                </a:cubicBezTo>
                <a:cubicBezTo>
                  <a:pt x="83" y="169"/>
                  <a:pt x="84" y="170"/>
                  <a:pt x="85" y="171"/>
                </a:cubicBezTo>
                <a:cubicBezTo>
                  <a:pt x="80" y="174"/>
                  <a:pt x="74" y="175"/>
                  <a:pt x="68" y="175"/>
                </a:cubicBezTo>
                <a:cubicBezTo>
                  <a:pt x="63" y="175"/>
                  <a:pt x="59" y="175"/>
                  <a:pt x="56" y="174"/>
                </a:cubicBezTo>
                <a:cubicBezTo>
                  <a:pt x="54" y="173"/>
                  <a:pt x="53" y="172"/>
                  <a:pt x="51" y="171"/>
                </a:cubicBezTo>
                <a:cubicBezTo>
                  <a:pt x="48" y="167"/>
                  <a:pt x="45" y="163"/>
                  <a:pt x="41" y="161"/>
                </a:cubicBezTo>
                <a:cubicBezTo>
                  <a:pt x="38" y="156"/>
                  <a:pt x="35" y="152"/>
                  <a:pt x="31" y="150"/>
                </a:cubicBezTo>
                <a:cubicBezTo>
                  <a:pt x="27" y="144"/>
                  <a:pt x="23" y="139"/>
                  <a:pt x="15" y="139"/>
                </a:cubicBezTo>
                <a:cubicBezTo>
                  <a:pt x="6" y="139"/>
                  <a:pt x="0" y="147"/>
                  <a:pt x="0" y="158"/>
                </a:cubicBezTo>
                <a:cubicBezTo>
                  <a:pt x="0" y="170"/>
                  <a:pt x="6" y="184"/>
                  <a:pt x="19" y="194"/>
                </a:cubicBezTo>
                <a:cubicBezTo>
                  <a:pt x="21" y="196"/>
                  <a:pt x="191" y="368"/>
                  <a:pt x="313" y="488"/>
                </a:cubicBezTo>
                <a:cubicBezTo>
                  <a:pt x="456" y="488"/>
                  <a:pt x="456" y="488"/>
                  <a:pt x="456" y="488"/>
                </a:cubicBezTo>
                <a:cubicBezTo>
                  <a:pt x="457" y="488"/>
                  <a:pt x="457" y="488"/>
                  <a:pt x="457" y="488"/>
                </a:cubicBezTo>
                <a:cubicBezTo>
                  <a:pt x="458" y="488"/>
                  <a:pt x="458" y="488"/>
                  <a:pt x="458" y="488"/>
                </a:cubicBezTo>
                <a:cubicBezTo>
                  <a:pt x="458" y="488"/>
                  <a:pt x="458" y="488"/>
                  <a:pt x="458" y="488"/>
                </a:cubicBezTo>
                <a:cubicBezTo>
                  <a:pt x="458" y="488"/>
                  <a:pt x="458" y="488"/>
                  <a:pt x="458" y="488"/>
                </a:cubicBezTo>
                <a:cubicBezTo>
                  <a:pt x="458" y="488"/>
                  <a:pt x="458" y="488"/>
                  <a:pt x="458" y="488"/>
                </a:cubicBezTo>
                <a:cubicBezTo>
                  <a:pt x="466" y="487"/>
                  <a:pt x="479" y="482"/>
                  <a:pt x="483" y="477"/>
                </a:cubicBezTo>
                <a:cubicBezTo>
                  <a:pt x="569" y="392"/>
                  <a:pt x="569" y="392"/>
                  <a:pt x="569" y="392"/>
                </a:cubicBezTo>
                <a:cubicBezTo>
                  <a:pt x="686" y="274"/>
                  <a:pt x="686" y="274"/>
                  <a:pt x="686" y="274"/>
                </a:cubicBezTo>
                <a:cubicBezTo>
                  <a:pt x="690" y="270"/>
                  <a:pt x="694" y="260"/>
                  <a:pt x="696" y="253"/>
                </a:cubicBezTo>
                <a:cubicBezTo>
                  <a:pt x="697" y="251"/>
                  <a:pt x="697" y="249"/>
                  <a:pt x="697" y="247"/>
                </a:cubicBezTo>
                <a:cubicBezTo>
                  <a:pt x="697" y="107"/>
                  <a:pt x="697" y="107"/>
                  <a:pt x="697" y="107"/>
                </a:cubicBezTo>
                <a:cubicBezTo>
                  <a:pt x="673" y="83"/>
                  <a:pt x="618" y="27"/>
                  <a:pt x="614" y="25"/>
                </a:cubicBezTo>
                <a:cubicBezTo>
                  <a:pt x="604" y="11"/>
                  <a:pt x="588" y="4"/>
                  <a:pt x="570" y="4"/>
                </a:cubicBezTo>
                <a:cubicBezTo>
                  <a:pt x="514" y="4"/>
                  <a:pt x="514" y="4"/>
                  <a:pt x="514" y="4"/>
                </a:cubicBezTo>
                <a:cubicBezTo>
                  <a:pt x="500" y="4"/>
                  <a:pt x="493" y="11"/>
                  <a:pt x="493" y="31"/>
                </a:cubicBezTo>
                <a:cubicBezTo>
                  <a:pt x="493" y="76"/>
                  <a:pt x="493" y="76"/>
                  <a:pt x="493" y="76"/>
                </a:cubicBezTo>
                <a:cubicBezTo>
                  <a:pt x="489" y="73"/>
                  <a:pt x="446" y="29"/>
                  <a:pt x="442" y="26"/>
                </a:cubicBezTo>
                <a:cubicBezTo>
                  <a:pt x="429" y="9"/>
                  <a:pt x="408" y="0"/>
                  <a:pt x="383" y="0"/>
                </a:cubicBezTo>
              </a:path>
            </a:pathLst>
          </a:custGeom>
          <a:solidFill>
            <a:srgbClr val="C23D33"/>
          </a:solidFill>
          <a:ln w="9525">
            <a:noFill/>
            <a:round/>
          </a:ln>
        </p:spPr>
        <p:txBody>
          <a:bodyPr lIns="108896" tIns="54448" rIns="108896" bIns="54448"/>
          <a:lstStyle/>
          <a:p>
            <a:endParaRPr lang="zh-CN" altLang="en-US"/>
          </a:p>
        </p:txBody>
      </p:sp>
      <p:sp>
        <p:nvSpPr>
          <p:cNvPr id="51" name="Freeform 121"/>
          <p:cNvSpPr>
            <a:spLocks noEditPoints="1" noChangeArrowheads="1"/>
          </p:cNvSpPr>
          <p:nvPr/>
        </p:nvSpPr>
        <p:spPr bwMode="auto">
          <a:xfrm>
            <a:off x="9344128" y="2018182"/>
            <a:ext cx="484439" cy="160374"/>
          </a:xfrm>
          <a:custGeom>
            <a:avLst/>
            <a:gdLst>
              <a:gd name="T0" fmla="*/ 2147483647 w 626"/>
              <a:gd name="T1" fmla="*/ 2147483647 h 208"/>
              <a:gd name="T2" fmla="*/ 2147483647 w 626"/>
              <a:gd name="T3" fmla="*/ 2147483647 h 208"/>
              <a:gd name="T4" fmla="*/ 2147483647 w 626"/>
              <a:gd name="T5" fmla="*/ 2147483647 h 208"/>
              <a:gd name="T6" fmla="*/ 0 w 626"/>
              <a:gd name="T7" fmla="*/ 2147483647 h 208"/>
              <a:gd name="T8" fmla="*/ 2147483647 w 626"/>
              <a:gd name="T9" fmla="*/ 2147483647 h 208"/>
              <a:gd name="T10" fmla="*/ 2147483647 w 626"/>
              <a:gd name="T11" fmla="*/ 2147483647 h 208"/>
              <a:gd name="T12" fmla="*/ 2147483647 w 626"/>
              <a:gd name="T13" fmla="*/ 2147483647 h 208"/>
              <a:gd name="T14" fmla="*/ 2147483647 w 626"/>
              <a:gd name="T15" fmla="*/ 2147483647 h 208"/>
              <a:gd name="T16" fmla="*/ 2147483647 w 626"/>
              <a:gd name="T17" fmla="*/ 2147483647 h 208"/>
              <a:gd name="T18" fmla="*/ 0 w 626"/>
              <a:gd name="T19" fmla="*/ 2147483647 h 208"/>
              <a:gd name="T20" fmla="*/ 2147483647 w 626"/>
              <a:gd name="T21" fmla="*/ 0 h 208"/>
              <a:gd name="T22" fmla="*/ 2147483647 w 626"/>
              <a:gd name="T23" fmla="*/ 2147483647 h 208"/>
              <a:gd name="T24" fmla="*/ 2147483647 w 626"/>
              <a:gd name="T25" fmla="*/ 2147483647 h 208"/>
              <a:gd name="T26" fmla="*/ 2147483647 w 626"/>
              <a:gd name="T27" fmla="*/ 2147483647 h 208"/>
              <a:gd name="T28" fmla="*/ 2147483647 w 626"/>
              <a:gd name="T29" fmla="*/ 2147483647 h 208"/>
              <a:gd name="T30" fmla="*/ 2147483647 w 626"/>
              <a:gd name="T31" fmla="*/ 2147483647 h 208"/>
              <a:gd name="T32" fmla="*/ 2147483647 w 626"/>
              <a:gd name="T33" fmla="*/ 2147483647 h 208"/>
              <a:gd name="T34" fmla="*/ 2147483647 w 626"/>
              <a:gd name="T35" fmla="*/ 2147483647 h 208"/>
              <a:gd name="T36" fmla="*/ 2147483647 w 626"/>
              <a:gd name="T37" fmla="*/ 2147483647 h 208"/>
              <a:gd name="T38" fmla="*/ 2147483647 w 626"/>
              <a:gd name="T39" fmla="*/ 2147483647 h 208"/>
              <a:gd name="T40" fmla="*/ 2147483647 w 626"/>
              <a:gd name="T41" fmla="*/ 2147483647 h 208"/>
              <a:gd name="T42" fmla="*/ 2147483647 w 626"/>
              <a:gd name="T43" fmla="*/ 2147483647 h 208"/>
              <a:gd name="T44" fmla="*/ 2147483647 w 626"/>
              <a:gd name="T45" fmla="*/ 2147483647 h 208"/>
              <a:gd name="T46" fmla="*/ 2147483647 w 626"/>
              <a:gd name="T47" fmla="*/ 2147483647 h 208"/>
              <a:gd name="T48" fmla="*/ 2147483647 w 626"/>
              <a:gd name="T49" fmla="*/ 2147483647 h 208"/>
              <a:gd name="T50" fmla="*/ 2147483647 w 626"/>
              <a:gd name="T51" fmla="*/ 2147483647 h 208"/>
              <a:gd name="T52" fmla="*/ 2147483647 w 626"/>
              <a:gd name="T53" fmla="*/ 2147483647 h 208"/>
              <a:gd name="T54" fmla="*/ 2147483647 w 626"/>
              <a:gd name="T55" fmla="*/ 2147483647 h 208"/>
              <a:gd name="T56" fmla="*/ 2147483647 w 626"/>
              <a:gd name="T57" fmla="*/ 2147483647 h 208"/>
              <a:gd name="T58" fmla="*/ 2147483647 w 626"/>
              <a:gd name="T59" fmla="*/ 0 h 208"/>
              <a:gd name="T60" fmla="*/ 2147483647 w 626"/>
              <a:gd name="T61" fmla="*/ 2147483647 h 208"/>
              <a:gd name="T62" fmla="*/ 2147483647 w 626"/>
              <a:gd name="T63" fmla="*/ 2147483647 h 208"/>
              <a:gd name="T64" fmla="*/ 2147483647 w 626"/>
              <a:gd name="T65" fmla="*/ 2147483647 h 208"/>
              <a:gd name="T66" fmla="*/ 2147483647 w 626"/>
              <a:gd name="T67" fmla="*/ 0 h 208"/>
              <a:gd name="T68" fmla="*/ 2147483647 w 626"/>
              <a:gd name="T69" fmla="*/ 2147483647 h 208"/>
              <a:gd name="T70" fmla="*/ 2147483647 w 626"/>
              <a:gd name="T71" fmla="*/ 2147483647 h 208"/>
              <a:gd name="T72" fmla="*/ 2147483647 w 626"/>
              <a:gd name="T73" fmla="*/ 2147483647 h 208"/>
              <a:gd name="T74" fmla="*/ 2147483647 w 626"/>
              <a:gd name="T75" fmla="*/ 2147483647 h 208"/>
              <a:gd name="T76" fmla="*/ 2147483647 w 626"/>
              <a:gd name="T77" fmla="*/ 2147483647 h 208"/>
              <a:gd name="T78" fmla="*/ 2147483647 w 626"/>
              <a:gd name="T79" fmla="*/ 2147483647 h 208"/>
              <a:gd name="T80" fmla="*/ 2147483647 w 626"/>
              <a:gd name="T81" fmla="*/ 2147483647 h 208"/>
              <a:gd name="T82" fmla="*/ 2147483647 w 626"/>
              <a:gd name="T83" fmla="*/ 2147483647 h 208"/>
              <a:gd name="T84" fmla="*/ 2147483647 w 626"/>
              <a:gd name="T85" fmla="*/ 2147483647 h 208"/>
              <a:gd name="T86" fmla="*/ 2147483647 w 626"/>
              <a:gd name="T87" fmla="*/ 2147483647 h 208"/>
              <a:gd name="T88" fmla="*/ 2147483647 w 626"/>
              <a:gd name="T89" fmla="*/ 2147483647 h 208"/>
              <a:gd name="T90" fmla="*/ 2147483647 w 626"/>
              <a:gd name="T91" fmla="*/ 2147483647 h 208"/>
              <a:gd name="T92" fmla="*/ 2147483647 w 626"/>
              <a:gd name="T93" fmla="*/ 2147483647 h 208"/>
              <a:gd name="T94" fmla="*/ 2147483647 w 626"/>
              <a:gd name="T95" fmla="*/ 2147483647 h 208"/>
              <a:gd name="T96" fmla="*/ 2147483647 w 626"/>
              <a:gd name="T97" fmla="*/ 2147483647 h 208"/>
              <a:gd name="T98" fmla="*/ 2147483647 w 626"/>
              <a:gd name="T99" fmla="*/ 2147483647 h 208"/>
              <a:gd name="T100" fmla="*/ 2147483647 w 626"/>
              <a:gd name="T101" fmla="*/ 2147483647 h 208"/>
              <a:gd name="T102" fmla="*/ 2147483647 w 626"/>
              <a:gd name="T103" fmla="*/ 2147483647 h 208"/>
              <a:gd name="T104" fmla="*/ 2147483647 w 626"/>
              <a:gd name="T105" fmla="*/ 2147483647 h 208"/>
              <a:gd name="T106" fmla="*/ 2147483647 w 626"/>
              <a:gd name="T107" fmla="*/ 2147483647 h 208"/>
              <a:gd name="T108" fmla="*/ 2147483647 w 626"/>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6"/>
              <a:gd name="T166" fmla="*/ 0 h 208"/>
              <a:gd name="T167" fmla="*/ 626 w 626"/>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6" h="208">
                <a:moveTo>
                  <a:pt x="92" y="88"/>
                </a:moveTo>
                <a:cubicBezTo>
                  <a:pt x="126" y="98"/>
                  <a:pt x="134" y="122"/>
                  <a:pt x="134" y="146"/>
                </a:cubicBezTo>
                <a:cubicBezTo>
                  <a:pt x="134" y="182"/>
                  <a:pt x="112" y="208"/>
                  <a:pt x="68" y="208"/>
                </a:cubicBezTo>
                <a:cubicBezTo>
                  <a:pt x="21" y="208"/>
                  <a:pt x="0" y="180"/>
                  <a:pt x="0" y="158"/>
                </a:cubicBezTo>
                <a:cubicBezTo>
                  <a:pt x="0" y="147"/>
                  <a:pt x="6" y="139"/>
                  <a:pt x="15" y="139"/>
                </a:cubicBezTo>
                <a:cubicBezTo>
                  <a:pt x="35" y="139"/>
                  <a:pt x="30" y="175"/>
                  <a:pt x="68" y="175"/>
                </a:cubicBezTo>
                <a:cubicBezTo>
                  <a:pt x="87" y="175"/>
                  <a:pt x="97" y="162"/>
                  <a:pt x="97" y="149"/>
                </a:cubicBezTo>
                <a:cubicBezTo>
                  <a:pt x="97" y="141"/>
                  <a:pt x="94" y="132"/>
                  <a:pt x="82" y="128"/>
                </a:cubicBezTo>
                <a:cubicBezTo>
                  <a:pt x="40" y="115"/>
                  <a:pt x="40" y="115"/>
                  <a:pt x="40" y="115"/>
                </a:cubicBezTo>
                <a:cubicBezTo>
                  <a:pt x="6" y="105"/>
                  <a:pt x="0" y="82"/>
                  <a:pt x="0" y="60"/>
                </a:cubicBezTo>
                <a:cubicBezTo>
                  <a:pt x="0" y="16"/>
                  <a:pt x="34" y="0"/>
                  <a:pt x="65" y="0"/>
                </a:cubicBezTo>
                <a:cubicBezTo>
                  <a:pt x="94" y="0"/>
                  <a:pt x="128" y="19"/>
                  <a:pt x="128" y="46"/>
                </a:cubicBezTo>
                <a:cubicBezTo>
                  <a:pt x="128" y="57"/>
                  <a:pt x="120" y="64"/>
                  <a:pt x="111" y="64"/>
                </a:cubicBezTo>
                <a:cubicBezTo>
                  <a:pt x="94" y="64"/>
                  <a:pt x="97" y="34"/>
                  <a:pt x="62" y="34"/>
                </a:cubicBezTo>
                <a:cubicBezTo>
                  <a:pt x="45" y="34"/>
                  <a:pt x="36" y="44"/>
                  <a:pt x="36" y="58"/>
                </a:cubicBezTo>
                <a:cubicBezTo>
                  <a:pt x="36" y="72"/>
                  <a:pt x="49" y="76"/>
                  <a:pt x="61" y="80"/>
                </a:cubicBezTo>
                <a:lnTo>
                  <a:pt x="92" y="88"/>
                </a:lnTo>
                <a:close/>
                <a:moveTo>
                  <a:pt x="201" y="44"/>
                </a:moveTo>
                <a:cubicBezTo>
                  <a:pt x="166" y="44"/>
                  <a:pt x="166" y="44"/>
                  <a:pt x="166" y="44"/>
                </a:cubicBezTo>
                <a:cubicBezTo>
                  <a:pt x="156" y="44"/>
                  <a:pt x="147" y="36"/>
                  <a:pt x="147" y="24"/>
                </a:cubicBezTo>
                <a:cubicBezTo>
                  <a:pt x="147" y="12"/>
                  <a:pt x="156" y="4"/>
                  <a:pt x="166" y="4"/>
                </a:cubicBezTo>
                <a:cubicBezTo>
                  <a:pt x="273" y="4"/>
                  <a:pt x="273" y="4"/>
                  <a:pt x="273" y="4"/>
                </a:cubicBezTo>
                <a:cubicBezTo>
                  <a:pt x="284" y="4"/>
                  <a:pt x="292" y="12"/>
                  <a:pt x="292" y="24"/>
                </a:cubicBezTo>
                <a:cubicBezTo>
                  <a:pt x="292" y="36"/>
                  <a:pt x="284" y="44"/>
                  <a:pt x="273" y="44"/>
                </a:cubicBezTo>
                <a:cubicBezTo>
                  <a:pt x="237" y="44"/>
                  <a:pt x="237" y="44"/>
                  <a:pt x="237" y="44"/>
                </a:cubicBezTo>
                <a:cubicBezTo>
                  <a:pt x="237" y="185"/>
                  <a:pt x="237" y="185"/>
                  <a:pt x="237" y="185"/>
                </a:cubicBezTo>
                <a:cubicBezTo>
                  <a:pt x="237" y="198"/>
                  <a:pt x="230" y="207"/>
                  <a:pt x="219" y="207"/>
                </a:cubicBezTo>
                <a:cubicBezTo>
                  <a:pt x="208" y="207"/>
                  <a:pt x="201" y="199"/>
                  <a:pt x="201" y="185"/>
                </a:cubicBezTo>
                <a:lnTo>
                  <a:pt x="201" y="44"/>
                </a:lnTo>
                <a:close/>
                <a:moveTo>
                  <a:pt x="383" y="0"/>
                </a:moveTo>
                <a:cubicBezTo>
                  <a:pt x="436" y="0"/>
                  <a:pt x="465" y="43"/>
                  <a:pt x="465" y="101"/>
                </a:cubicBezTo>
                <a:cubicBezTo>
                  <a:pt x="465" y="158"/>
                  <a:pt x="438" y="208"/>
                  <a:pt x="383" y="208"/>
                </a:cubicBezTo>
                <a:cubicBezTo>
                  <a:pt x="325" y="208"/>
                  <a:pt x="301" y="162"/>
                  <a:pt x="301" y="101"/>
                </a:cubicBezTo>
                <a:cubicBezTo>
                  <a:pt x="301" y="43"/>
                  <a:pt x="330" y="0"/>
                  <a:pt x="383" y="0"/>
                </a:cubicBezTo>
                <a:close/>
                <a:moveTo>
                  <a:pt x="383" y="172"/>
                </a:moveTo>
                <a:cubicBezTo>
                  <a:pt x="416" y="172"/>
                  <a:pt x="428" y="140"/>
                  <a:pt x="428" y="101"/>
                </a:cubicBezTo>
                <a:cubicBezTo>
                  <a:pt x="428" y="63"/>
                  <a:pt x="413" y="36"/>
                  <a:pt x="383" y="36"/>
                </a:cubicBezTo>
                <a:cubicBezTo>
                  <a:pt x="353" y="36"/>
                  <a:pt x="338" y="63"/>
                  <a:pt x="338" y="101"/>
                </a:cubicBezTo>
                <a:cubicBezTo>
                  <a:pt x="338" y="140"/>
                  <a:pt x="348" y="172"/>
                  <a:pt x="383" y="172"/>
                </a:cubicBezTo>
                <a:close/>
                <a:moveTo>
                  <a:pt x="493" y="31"/>
                </a:moveTo>
                <a:cubicBezTo>
                  <a:pt x="493" y="11"/>
                  <a:pt x="501" y="4"/>
                  <a:pt x="514" y="4"/>
                </a:cubicBezTo>
                <a:cubicBezTo>
                  <a:pt x="570" y="4"/>
                  <a:pt x="570" y="4"/>
                  <a:pt x="570" y="4"/>
                </a:cubicBezTo>
                <a:cubicBezTo>
                  <a:pt x="601" y="4"/>
                  <a:pt x="626" y="24"/>
                  <a:pt x="626" y="68"/>
                </a:cubicBezTo>
                <a:cubicBezTo>
                  <a:pt x="626" y="104"/>
                  <a:pt x="606" y="132"/>
                  <a:pt x="570" y="132"/>
                </a:cubicBezTo>
                <a:cubicBezTo>
                  <a:pt x="529" y="132"/>
                  <a:pt x="529" y="132"/>
                  <a:pt x="529" y="132"/>
                </a:cubicBezTo>
                <a:cubicBezTo>
                  <a:pt x="529" y="185"/>
                  <a:pt x="529" y="185"/>
                  <a:pt x="529" y="185"/>
                </a:cubicBezTo>
                <a:cubicBezTo>
                  <a:pt x="529" y="198"/>
                  <a:pt x="522" y="207"/>
                  <a:pt x="511" y="207"/>
                </a:cubicBezTo>
                <a:cubicBezTo>
                  <a:pt x="500" y="207"/>
                  <a:pt x="493" y="198"/>
                  <a:pt x="493" y="185"/>
                </a:cubicBezTo>
                <a:lnTo>
                  <a:pt x="493" y="31"/>
                </a:lnTo>
                <a:close/>
                <a:moveTo>
                  <a:pt x="529" y="96"/>
                </a:moveTo>
                <a:cubicBezTo>
                  <a:pt x="563" y="96"/>
                  <a:pt x="563" y="96"/>
                  <a:pt x="563" y="96"/>
                </a:cubicBezTo>
                <a:cubicBezTo>
                  <a:pt x="578" y="96"/>
                  <a:pt x="589" y="85"/>
                  <a:pt x="589" y="68"/>
                </a:cubicBezTo>
                <a:cubicBezTo>
                  <a:pt x="589" y="48"/>
                  <a:pt x="578" y="40"/>
                  <a:pt x="560" y="40"/>
                </a:cubicBezTo>
                <a:cubicBezTo>
                  <a:pt x="529" y="40"/>
                  <a:pt x="529" y="40"/>
                  <a:pt x="529" y="40"/>
                </a:cubicBezTo>
                <a:lnTo>
                  <a:pt x="529" y="96"/>
                </a:lnTo>
                <a:close/>
              </a:path>
            </a:pathLst>
          </a:custGeom>
          <a:solidFill>
            <a:srgbClr val="FFFFFF"/>
          </a:solidFill>
          <a:ln w="9525">
            <a:noFill/>
            <a:round/>
          </a:ln>
        </p:spPr>
        <p:txBody>
          <a:bodyPr lIns="108896" tIns="54448" rIns="108896" bIns="54448"/>
          <a:lstStyle/>
          <a:p>
            <a:endParaRPr lang="zh-CN" altLang="en-US"/>
          </a:p>
        </p:txBody>
      </p:sp>
      <p:sp>
        <p:nvSpPr>
          <p:cNvPr id="52" name="文本框 91"/>
          <p:cNvSpPr txBox="1">
            <a:spLocks noChangeArrowheads="1"/>
          </p:cNvSpPr>
          <p:nvPr/>
        </p:nvSpPr>
        <p:spPr bwMode="auto">
          <a:xfrm>
            <a:off x="9313948" y="2469134"/>
            <a:ext cx="603565" cy="2141285"/>
          </a:xfrm>
          <a:prstGeom prst="rect">
            <a:avLst/>
          </a:prstGeom>
          <a:noFill/>
          <a:ln w="9525">
            <a:noFill/>
            <a:miter lim="800000"/>
          </a:ln>
        </p:spPr>
        <p:txBody>
          <a:bodyPr lIns="108896" tIns="54448" rIns="108896" bIns="54448">
            <a:spAutoFit/>
          </a:bodyPr>
          <a:lstStyle/>
          <a:p>
            <a:r>
              <a:rPr lang="zh-CN" altLang="en-US" sz="3300" b="1" dirty="0">
                <a:solidFill>
                  <a:srgbClr val="FF0000"/>
                </a:solidFill>
                <a:latin typeface="微软雅黑" panose="020B0503020204020204" pitchFamily="34" charset="-122"/>
                <a:ea typeface="微软雅黑" panose="020B0503020204020204" pitchFamily="34" charset="-122"/>
              </a:rPr>
              <a:t>红线禁令</a:t>
            </a:r>
            <a:endParaRPr lang="zh-CN" altLang="en-US" sz="3300" b="1" dirty="0">
              <a:solidFill>
                <a:srgbClr val="FF0000"/>
              </a:solidFill>
              <a:latin typeface="微软雅黑" panose="020B0503020204020204" pitchFamily="34" charset="-122"/>
              <a:ea typeface="微软雅黑" panose="020B0503020204020204" pitchFamily="34" charset="-122"/>
            </a:endParaRPr>
          </a:p>
        </p:txBody>
      </p:sp>
      <p:sp>
        <p:nvSpPr>
          <p:cNvPr id="53" name="单圆角矩形 52"/>
          <p:cNvSpPr/>
          <p:nvPr/>
        </p:nvSpPr>
        <p:spPr>
          <a:xfrm>
            <a:off x="551709" y="3142178"/>
            <a:ext cx="1546938" cy="1287748"/>
          </a:xfrm>
          <a:prstGeom prst="snip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 务</a:t>
            </a:r>
            <a:endPar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 待</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1+#ppt_w/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ppt_x</p:attrName>
                                        </p:attrNameLst>
                                      </p:cBhvr>
                                      <p:tavLst>
                                        <p:tav tm="0">
                                          <p:val>
                                            <p:strVal val="1+#ppt_w/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ppt_x</p:attrName>
                                        </p:attrNameLst>
                                      </p:cBhvr>
                                      <p:tavLst>
                                        <p:tav tm="0">
                                          <p:val>
                                            <p:strVal val="1+#ppt_w/2"/>
                                          </p:val>
                                        </p:tav>
                                        <p:tav tm="100000">
                                          <p:val>
                                            <p:strVal val="#ppt_x"/>
                                          </p:val>
                                        </p:tav>
                                      </p:tavLst>
                                    </p:anim>
                                    <p:anim calcmode="lin" valueType="num">
                                      <p:cBhvr>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500"/>
                            </p:stCondLst>
                            <p:childTnLst>
                              <p:par>
                                <p:cTn id="39" presetID="2" presetClass="entr" presetSubtype="2"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ppt_x</p:attrName>
                                        </p:attrNameLst>
                                      </p:cBhvr>
                                      <p:tavLst>
                                        <p:tav tm="0">
                                          <p:val>
                                            <p:strVal val="1+#ppt_w/2"/>
                                          </p:val>
                                        </p:tav>
                                        <p:tav tm="100000">
                                          <p:val>
                                            <p:strVal val="#ppt_x"/>
                                          </p:val>
                                        </p:tav>
                                      </p:tavLst>
                                    </p:anim>
                                    <p:anim calcmode="lin" valueType="num">
                                      <p:cBhvr>
                                        <p:cTn id="4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ppt_x</p:attrName>
                                        </p:attrNameLst>
                                      </p:cBhvr>
                                      <p:tavLst>
                                        <p:tav tm="0">
                                          <p:val>
                                            <p:strVal val="1+#ppt_w/2"/>
                                          </p:val>
                                        </p:tav>
                                        <p:tav tm="100000">
                                          <p:val>
                                            <p:strVal val="#ppt_x"/>
                                          </p:val>
                                        </p:tav>
                                      </p:tavLst>
                                    </p:anim>
                                    <p:anim calcmode="lin" valueType="num">
                                      <p:cBhvr>
                                        <p:cTn id="5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p:stCondLst>
                              <p:cond delay="500"/>
                            </p:stCondLst>
                            <p:childTnLst>
                              <p:par>
                                <p:cTn id="59" presetID="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ppt_x</p:attrName>
                                        </p:attrNameLst>
                                      </p:cBhvr>
                                      <p:tavLst>
                                        <p:tav tm="0">
                                          <p:val>
                                            <p:strVal val="1+#ppt_w/2"/>
                                          </p:val>
                                        </p:tav>
                                        <p:tav tm="100000">
                                          <p:val>
                                            <p:strVal val="#ppt_x"/>
                                          </p:val>
                                        </p:tav>
                                      </p:tavLst>
                                    </p:anim>
                                    <p:anim calcmode="lin" valueType="num">
                                      <p:cBhvr>
                                        <p:cTn id="6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childTnLst>
                          </p:cTn>
                        </p:par>
                        <p:par>
                          <p:cTn id="68" fill="hold">
                            <p:stCondLst>
                              <p:cond delay="500"/>
                            </p:stCondLst>
                            <p:childTnLst>
                              <p:par>
                                <p:cTn id="69" presetID="2" presetClass="entr" presetSubtype="2"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500" fill="hold"/>
                                        <p:tgtEl>
                                          <p:spTgt spid="46"/>
                                        </p:tgtEl>
                                        <p:attrNameLst>
                                          <p:attrName>ppt_x</p:attrName>
                                        </p:attrNameLst>
                                      </p:cBhvr>
                                      <p:tavLst>
                                        <p:tav tm="0">
                                          <p:val>
                                            <p:strVal val="1+#ppt_w/2"/>
                                          </p:val>
                                        </p:tav>
                                        <p:tav tm="100000">
                                          <p:val>
                                            <p:strVal val="#ppt_x"/>
                                          </p:val>
                                        </p:tav>
                                      </p:tavLst>
                                    </p:anim>
                                    <p:anim calcmode="lin" valueType="num">
                                      <p:cBhvr>
                                        <p:cTn id="7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2" grpId="0"/>
      <p:bldP spid="28" grpId="0"/>
      <p:bldP spid="34" grpId="0"/>
      <p:bldP spid="40"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1"/>
            <a:ext cx="8501122" cy="857259"/>
            <a:chOff x="6339097" y="1573726"/>
            <a:chExt cx="3744416" cy="838161"/>
          </a:xfrm>
        </p:grpSpPr>
        <p:sp>
          <p:nvSpPr>
            <p:cNvPr id="3" name="圆角矩形 2"/>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4" name="矩形 3"/>
            <p:cNvSpPr/>
            <p:nvPr/>
          </p:nvSpPr>
          <p:spPr>
            <a:xfrm>
              <a:off x="6697315" y="1586473"/>
              <a:ext cx="3156838" cy="825414"/>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 name="单圆角矩形 4"/>
          <p:cNvSpPr/>
          <p:nvPr/>
        </p:nvSpPr>
        <p:spPr>
          <a:xfrm>
            <a:off x="551709" y="3142178"/>
            <a:ext cx="1546938" cy="1287748"/>
          </a:xfrm>
          <a:prstGeom prst="snip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 议</a:t>
            </a:r>
            <a:endPar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培 训</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椭圆 5"/>
          <p:cNvSpPr>
            <a:spLocks noChangeAspect="1"/>
          </p:cNvSpPr>
          <p:nvPr/>
        </p:nvSpPr>
        <p:spPr>
          <a:xfrm>
            <a:off x="2449518" y="2236230"/>
            <a:ext cx="465381" cy="4652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r>
              <a:rPr lang="en-US" altLang="zh-CN" sz="1900" b="1" noProof="1">
                <a:solidFill>
                  <a:schemeClr val="bg1"/>
                </a:solidFill>
                <a:latin typeface="Times New Roman" panose="02020603050405020304" pitchFamily="18" charset="0"/>
                <a:cs typeface="Times New Roman" panose="02020603050405020304" pitchFamily="18" charset="0"/>
              </a:rPr>
              <a:t>1</a:t>
            </a:r>
            <a:endParaRPr lang="zh-CN" altLang="en-US" sz="1900" b="1" noProof="1">
              <a:solidFill>
                <a:schemeClr val="bg1"/>
              </a:solidFill>
              <a:latin typeface="Times New Roman" panose="02020603050405020304" pitchFamily="18" charset="0"/>
              <a:cs typeface="Times New Roman" panose="02020603050405020304" pitchFamily="18" charset="0"/>
            </a:endParaRPr>
          </a:p>
        </p:txBody>
      </p:sp>
      <p:sp>
        <p:nvSpPr>
          <p:cNvPr id="7" name="椭圆 6"/>
          <p:cNvSpPr>
            <a:spLocks noChangeAspect="1"/>
          </p:cNvSpPr>
          <p:nvPr/>
        </p:nvSpPr>
        <p:spPr>
          <a:xfrm>
            <a:off x="2449518" y="2887255"/>
            <a:ext cx="451085" cy="450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r>
              <a:rPr lang="en-US" altLang="zh-CN" sz="1900" b="1" noProof="1">
                <a:solidFill>
                  <a:schemeClr val="bg1"/>
                </a:solidFill>
                <a:latin typeface="Times New Roman" panose="02020603050405020304" pitchFamily="18" charset="0"/>
                <a:cs typeface="Times New Roman" panose="02020603050405020304" pitchFamily="18" charset="0"/>
              </a:rPr>
              <a:t>2</a:t>
            </a:r>
            <a:endParaRPr lang="zh-CN" altLang="en-US" sz="1900" b="1" noProof="1">
              <a:solidFill>
                <a:schemeClr val="bg1"/>
              </a:solidFill>
              <a:latin typeface="Times New Roman" panose="02020603050405020304" pitchFamily="18" charset="0"/>
              <a:cs typeface="Times New Roman" panose="02020603050405020304" pitchFamily="18" charset="0"/>
            </a:endParaRPr>
          </a:p>
        </p:txBody>
      </p:sp>
      <p:sp>
        <p:nvSpPr>
          <p:cNvPr id="8" name="椭圆 7"/>
          <p:cNvSpPr>
            <a:spLocks noChangeAspect="1"/>
          </p:cNvSpPr>
          <p:nvPr/>
        </p:nvSpPr>
        <p:spPr>
          <a:xfrm>
            <a:off x="2449520" y="3490646"/>
            <a:ext cx="474910" cy="47318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r>
              <a:rPr lang="en-US" altLang="zh-CN" sz="1900" b="1" noProof="1">
                <a:solidFill>
                  <a:schemeClr val="bg1"/>
                </a:solidFill>
                <a:latin typeface="Times New Roman" panose="02020603050405020304" pitchFamily="18" charset="0"/>
                <a:cs typeface="Times New Roman" panose="02020603050405020304" pitchFamily="18" charset="0"/>
              </a:rPr>
              <a:t>3</a:t>
            </a:r>
            <a:endParaRPr lang="zh-CN" altLang="en-US" sz="1900" b="1" noProof="1">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a:spLocks noChangeArrowheads="1"/>
          </p:cNvSpPr>
          <p:nvPr/>
        </p:nvSpPr>
        <p:spPr bwMode="auto">
          <a:xfrm>
            <a:off x="2953021" y="2180655"/>
            <a:ext cx="4311864" cy="571624"/>
          </a:xfrm>
          <a:prstGeom prst="rect">
            <a:avLst/>
          </a:prstGeom>
          <a:noFill/>
          <a:ln w="9525">
            <a:noFill/>
            <a:miter lim="800000"/>
          </a:ln>
        </p:spPr>
        <p:txBody>
          <a:bodyPr wrap="square" lIns="108896" tIns="54448" rIns="108896" bIns="54448">
            <a:spAutoFit/>
          </a:bodyPr>
          <a:lstStyle/>
          <a:p>
            <a:pPr eaLnBrk="1" hangingPunct="1">
              <a:lnSpc>
                <a:spcPct val="150000"/>
              </a:lnSpc>
              <a:buFont typeface="Arial" panose="020B0604020202020204" pitchFamily="34" charset="0"/>
              <a:buNone/>
            </a:pPr>
            <a:r>
              <a:rPr lang="zh-CN" altLang="zh-CN" sz="2000" b="1" noProof="1">
                <a:latin typeface="华文楷体" panose="02010600040101010101" pitchFamily="2" charset="-122"/>
                <a:ea typeface="华文楷体" panose="02010600040101010101" pitchFamily="2" charset="-122"/>
              </a:rPr>
              <a:t>严禁违规举办节会、庆典活动</a:t>
            </a:r>
            <a:r>
              <a:rPr lang="en-US" altLang="zh-CN" sz="2000" b="1" dirty="0">
                <a:solidFill>
                  <a:schemeClr val="bg1"/>
                </a:solidFill>
                <a:latin typeface="华文楷体" panose="02010600040101010101" pitchFamily="2" charset="-122"/>
                <a:ea typeface="华文楷体" panose="02010600040101010101" pitchFamily="2" charset="-122"/>
              </a:rPr>
              <a:t>PLE</a:t>
            </a:r>
            <a:endParaRPr lang="en-US" altLang="zh-CN" sz="2000" b="1" dirty="0">
              <a:solidFill>
                <a:schemeClr val="bg1"/>
              </a:solidFill>
              <a:latin typeface="华文楷体" panose="02010600040101010101" pitchFamily="2" charset="-122"/>
              <a:ea typeface="华文楷体" panose="02010600040101010101" pitchFamily="2" charset="-122"/>
            </a:endParaRPr>
          </a:p>
        </p:txBody>
      </p:sp>
      <p:sp>
        <p:nvSpPr>
          <p:cNvPr id="10" name="文本框 8"/>
          <p:cNvSpPr txBox="1">
            <a:spLocks noChangeArrowheads="1"/>
          </p:cNvSpPr>
          <p:nvPr/>
        </p:nvSpPr>
        <p:spPr bwMode="auto">
          <a:xfrm>
            <a:off x="2960961" y="2798335"/>
            <a:ext cx="4589676" cy="571624"/>
          </a:xfrm>
          <a:prstGeom prst="rect">
            <a:avLst/>
          </a:prstGeom>
          <a:noFill/>
          <a:ln w="9525">
            <a:noFill/>
            <a:miter lim="800000"/>
          </a:ln>
        </p:spPr>
        <p:txBody>
          <a:bodyPr wrap="square" lIns="108896" tIns="54448" rIns="108896" bIns="54448">
            <a:spAutoFit/>
          </a:bodyPr>
          <a:lstStyle/>
          <a:p>
            <a:pPr eaLnBrk="1" hangingPunct="1">
              <a:lnSpc>
                <a:spcPct val="150000"/>
              </a:lnSpc>
              <a:buFont typeface="Arial" panose="020B0604020202020204" pitchFamily="34" charset="0"/>
              <a:buNone/>
            </a:pPr>
            <a:r>
              <a:rPr lang="zh-CN" altLang="zh-CN" sz="2000" b="1" noProof="1">
                <a:latin typeface="华文楷体" panose="02010600040101010101" pitchFamily="2" charset="-122"/>
                <a:ea typeface="华文楷体" panose="02010600040101010101" pitchFamily="2" charset="-122"/>
              </a:rPr>
              <a:t>严禁擅自举办评比表彰</a:t>
            </a:r>
            <a:r>
              <a:rPr lang="zh-CN" altLang="zh-CN" sz="2000" b="1" noProof="1" smtClean="0">
                <a:latin typeface="华文楷体" panose="02010600040101010101" pitchFamily="2" charset="-122"/>
                <a:ea typeface="华文楷体" panose="02010600040101010101" pitchFamily="2" charset="-122"/>
              </a:rPr>
              <a:t>活动</a:t>
            </a:r>
            <a:endParaRPr lang="en-US" altLang="zh-CN" sz="2000" b="1" noProof="1">
              <a:latin typeface="华文楷体" panose="02010600040101010101" pitchFamily="2" charset="-122"/>
              <a:ea typeface="华文楷体" panose="02010600040101010101" pitchFamily="2" charset="-122"/>
            </a:endParaRPr>
          </a:p>
        </p:txBody>
      </p:sp>
      <p:sp>
        <p:nvSpPr>
          <p:cNvPr id="11" name="文本框 8"/>
          <p:cNvSpPr txBox="1">
            <a:spLocks noChangeArrowheads="1"/>
          </p:cNvSpPr>
          <p:nvPr/>
        </p:nvSpPr>
        <p:spPr bwMode="auto">
          <a:xfrm>
            <a:off x="2937136" y="3455712"/>
            <a:ext cx="4064528" cy="527638"/>
          </a:xfrm>
          <a:prstGeom prst="rect">
            <a:avLst/>
          </a:prstGeom>
          <a:noFill/>
          <a:ln w="9525">
            <a:noFill/>
            <a:miter lim="800000"/>
          </a:ln>
        </p:spPr>
        <p:txBody>
          <a:bodyPr lIns="108896" tIns="54448" rIns="108896" bIns="54448">
            <a:spAutoFit/>
          </a:bodyPr>
          <a:lstStyle/>
          <a:p>
            <a:pPr eaLnBrk="1" hangingPunct="1">
              <a:lnSpc>
                <a:spcPct val="150000"/>
              </a:lnSpc>
              <a:buFont typeface="Arial" panose="020B0604020202020204" pitchFamily="34" charset="0"/>
              <a:buNone/>
            </a:pPr>
            <a:r>
              <a:rPr lang="zh-CN" altLang="zh-CN" sz="2000" b="1" noProof="1">
                <a:latin typeface="华文楷体" panose="02010600040101010101" pitchFamily="2" charset="-122"/>
                <a:ea typeface="华文楷体" panose="02010600040101010101" pitchFamily="2" charset="-122"/>
              </a:rPr>
              <a:t>严禁组织高消费娱乐、健身</a:t>
            </a:r>
            <a:r>
              <a:rPr lang="zh-CN" altLang="zh-CN" sz="2000" b="1" noProof="1" smtClean="0">
                <a:latin typeface="华文楷体" panose="02010600040101010101" pitchFamily="2" charset="-122"/>
                <a:ea typeface="华文楷体" panose="02010600040101010101" pitchFamily="2" charset="-122"/>
              </a:rPr>
              <a:t>活动</a:t>
            </a:r>
            <a:endParaRPr lang="en-US" altLang="zh-CN" sz="2000" b="1" noProof="1">
              <a:latin typeface="华文楷体" panose="02010600040101010101" pitchFamily="2" charset="-122"/>
              <a:ea typeface="华文楷体" panose="02010600040101010101" pitchFamily="2" charset="-122"/>
            </a:endParaRPr>
          </a:p>
        </p:txBody>
      </p:sp>
      <p:sp>
        <p:nvSpPr>
          <p:cNvPr id="12" name="椭圆 11"/>
          <p:cNvSpPr>
            <a:spLocks noChangeAspect="1"/>
          </p:cNvSpPr>
          <p:nvPr/>
        </p:nvSpPr>
        <p:spPr>
          <a:xfrm>
            <a:off x="2449520" y="4205186"/>
            <a:ext cx="479675" cy="479536"/>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r>
              <a:rPr lang="en-US" altLang="zh-CN" sz="1900" b="1" noProof="1">
                <a:solidFill>
                  <a:schemeClr val="bg1"/>
                </a:solidFill>
                <a:latin typeface="Times New Roman" panose="02020603050405020304" pitchFamily="18" charset="0"/>
                <a:cs typeface="Times New Roman" panose="02020603050405020304" pitchFamily="18" charset="0"/>
              </a:rPr>
              <a:t>4</a:t>
            </a:r>
            <a:endParaRPr lang="zh-CN" altLang="en-US" sz="1900" b="1" noProof="1">
              <a:solidFill>
                <a:schemeClr val="bg1"/>
              </a:solidFill>
              <a:latin typeface="Times New Roman" panose="02020603050405020304" pitchFamily="18" charset="0"/>
              <a:cs typeface="Times New Roman" panose="02020603050405020304" pitchFamily="18" charset="0"/>
            </a:endParaRPr>
          </a:p>
        </p:txBody>
      </p:sp>
      <p:sp>
        <p:nvSpPr>
          <p:cNvPr id="13" name="文本框 8"/>
          <p:cNvSpPr txBox="1">
            <a:spLocks noChangeArrowheads="1"/>
          </p:cNvSpPr>
          <p:nvPr/>
        </p:nvSpPr>
        <p:spPr bwMode="auto">
          <a:xfrm>
            <a:off x="2913312" y="4109914"/>
            <a:ext cx="6447019" cy="725513"/>
          </a:xfrm>
          <a:prstGeom prst="rect">
            <a:avLst/>
          </a:prstGeom>
          <a:noFill/>
          <a:ln w="9525">
            <a:noFill/>
            <a:miter lim="800000"/>
          </a:ln>
        </p:spPr>
        <p:txBody>
          <a:bodyPr lIns="108896" tIns="54448" rIns="108896" bIns="54448">
            <a:spAutoFit/>
          </a:bodyPr>
          <a:lstStyle/>
          <a:p>
            <a:r>
              <a:rPr lang="zh-CN" altLang="zh-CN" sz="2000" b="1" noProof="1">
                <a:latin typeface="华文楷体" panose="02010600040101010101" pitchFamily="2" charset="-122"/>
                <a:ea typeface="华文楷体" panose="02010600040101010101" pitchFamily="2" charset="-122"/>
              </a:rPr>
              <a:t>不得在《关于严禁党政机关到风景名胜区开会的通知》中列示的地点举办各类</a:t>
            </a:r>
            <a:r>
              <a:rPr lang="zh-CN" altLang="zh-CN" sz="2000" b="1" noProof="1" smtClean="0">
                <a:latin typeface="华文楷体" panose="02010600040101010101" pitchFamily="2" charset="-122"/>
                <a:ea typeface="华文楷体" panose="02010600040101010101" pitchFamily="2" charset="-122"/>
              </a:rPr>
              <a:t>会议</a:t>
            </a:r>
            <a:endParaRPr lang="en-US" altLang="zh-CN" sz="2000" b="1" noProof="1" smtClean="0">
              <a:latin typeface="华文楷体" panose="02010600040101010101" pitchFamily="2" charset="-122"/>
              <a:ea typeface="华文楷体" panose="02010600040101010101" pitchFamily="2" charset="-122"/>
            </a:endParaRPr>
          </a:p>
        </p:txBody>
      </p:sp>
      <p:sp>
        <p:nvSpPr>
          <p:cNvPr id="14" name="椭圆 13"/>
          <p:cNvSpPr>
            <a:spLocks noChangeAspect="1"/>
          </p:cNvSpPr>
          <p:nvPr/>
        </p:nvSpPr>
        <p:spPr>
          <a:xfrm>
            <a:off x="2449519" y="4941956"/>
            <a:ext cx="462203" cy="463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r>
              <a:rPr lang="en-US" altLang="zh-CN" sz="1900" b="1" noProof="1">
                <a:solidFill>
                  <a:schemeClr val="bg1"/>
                </a:solidFill>
                <a:latin typeface="Times New Roman" panose="02020603050405020304" pitchFamily="18" charset="0"/>
                <a:cs typeface="Times New Roman" panose="02020603050405020304" pitchFamily="18" charset="0"/>
              </a:rPr>
              <a:t>5</a:t>
            </a:r>
            <a:endParaRPr lang="zh-CN" altLang="en-US" sz="1900" b="1" noProof="1">
              <a:solidFill>
                <a:schemeClr val="bg1"/>
              </a:solidFill>
              <a:latin typeface="Times New Roman" panose="02020603050405020304" pitchFamily="18" charset="0"/>
              <a:cs typeface="Times New Roman" panose="02020603050405020304" pitchFamily="18" charset="0"/>
            </a:endParaRPr>
          </a:p>
        </p:txBody>
      </p:sp>
      <p:sp>
        <p:nvSpPr>
          <p:cNvPr id="15" name="椭圆 14"/>
          <p:cNvSpPr>
            <a:spLocks noChangeAspect="1"/>
          </p:cNvSpPr>
          <p:nvPr/>
        </p:nvSpPr>
        <p:spPr>
          <a:xfrm>
            <a:off x="2449518" y="5673962"/>
            <a:ext cx="451085" cy="450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r>
              <a:rPr lang="en-US" altLang="zh-CN" sz="1900" b="1" noProof="1">
                <a:solidFill>
                  <a:schemeClr val="bg1"/>
                </a:solidFill>
                <a:latin typeface="Times New Roman" panose="02020603050405020304" pitchFamily="18" charset="0"/>
                <a:cs typeface="Times New Roman" panose="02020603050405020304" pitchFamily="18" charset="0"/>
              </a:rPr>
              <a:t>6</a:t>
            </a:r>
            <a:endParaRPr lang="zh-CN" altLang="en-US" sz="1900" b="1" noProof="1">
              <a:solidFill>
                <a:schemeClr val="bg1"/>
              </a:solidFill>
              <a:latin typeface="Times New Roman" panose="02020603050405020304" pitchFamily="18" charset="0"/>
              <a:cs typeface="Times New Roman" panose="02020603050405020304" pitchFamily="18" charset="0"/>
            </a:endParaRPr>
          </a:p>
        </p:txBody>
      </p:sp>
      <p:sp>
        <p:nvSpPr>
          <p:cNvPr id="16" name="矩形 36"/>
          <p:cNvSpPr>
            <a:spLocks noChangeArrowheads="1"/>
          </p:cNvSpPr>
          <p:nvPr/>
        </p:nvSpPr>
        <p:spPr bwMode="auto">
          <a:xfrm>
            <a:off x="2948253" y="4902260"/>
            <a:ext cx="6437490" cy="725513"/>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zh-CN" sz="2000" b="1" noProof="1" smtClean="0">
                <a:latin typeface="华文楷体" panose="02010600040101010101" pitchFamily="2" charset="-122"/>
                <a:ea typeface="华文楷体" panose="02010600040101010101" pitchFamily="2" charset="-122"/>
              </a:rPr>
              <a:t>不得借会议名义组织旅游、安排与会务无关的参观考察或宴请；不得发放礼品、纪念品、地方土特产等</a:t>
            </a:r>
            <a:endParaRPr lang="zh-CN" altLang="en-US" sz="2000" b="1" noProof="1">
              <a:latin typeface="华文楷体" panose="02010600040101010101" pitchFamily="2" charset="-122"/>
              <a:ea typeface="华文楷体" panose="02010600040101010101" pitchFamily="2" charset="-122"/>
            </a:endParaRPr>
          </a:p>
        </p:txBody>
      </p:sp>
      <p:sp>
        <p:nvSpPr>
          <p:cNvPr id="17" name="文本框 8"/>
          <p:cNvSpPr txBox="1">
            <a:spLocks noChangeArrowheads="1"/>
          </p:cNvSpPr>
          <p:nvPr/>
        </p:nvSpPr>
        <p:spPr bwMode="auto">
          <a:xfrm>
            <a:off x="2994315" y="5616800"/>
            <a:ext cx="4955580" cy="527638"/>
          </a:xfrm>
          <a:prstGeom prst="rect">
            <a:avLst/>
          </a:prstGeom>
          <a:noFill/>
          <a:ln w="9525">
            <a:noFill/>
            <a:miter lim="800000"/>
          </a:ln>
        </p:spPr>
        <p:txBody>
          <a:bodyPr lIns="108896" tIns="54448" rIns="108896" bIns="54448">
            <a:spAutoFit/>
          </a:bodyPr>
          <a:lstStyle/>
          <a:p>
            <a:pPr>
              <a:lnSpc>
                <a:spcPct val="150000"/>
              </a:lnSpc>
            </a:pPr>
            <a:r>
              <a:rPr lang="zh-CN" altLang="zh-CN" sz="2000" b="1" noProof="1">
                <a:latin typeface="华文楷体" panose="02010600040101010101" pitchFamily="2" charset="-122"/>
                <a:ea typeface="华文楷体" panose="02010600040101010101" pitchFamily="2" charset="-122"/>
              </a:rPr>
              <a:t>严禁预存、套取会议费设立</a:t>
            </a:r>
            <a:r>
              <a:rPr lang="zh-CN" altLang="zh-CN" sz="2000" b="1" noProof="1" smtClean="0">
                <a:latin typeface="华文楷体" panose="02010600040101010101" pitchFamily="2" charset="-122"/>
                <a:ea typeface="华文楷体" panose="02010600040101010101" pitchFamily="2" charset="-122"/>
              </a:rPr>
              <a:t>“小金库”</a:t>
            </a:r>
            <a:endParaRPr lang="en-US" altLang="zh-CN" sz="2000" b="1" noProof="1" smtClean="0">
              <a:latin typeface="华文楷体" panose="02010600040101010101" pitchFamily="2" charset="-122"/>
              <a:ea typeface="华文楷体" panose="02010600040101010101" pitchFamily="2" charset="-122"/>
            </a:endParaRPr>
          </a:p>
        </p:txBody>
      </p:sp>
      <p:sp>
        <p:nvSpPr>
          <p:cNvPr id="18" name="五边形 17"/>
          <p:cNvSpPr/>
          <p:nvPr/>
        </p:nvSpPr>
        <p:spPr>
          <a:xfrm>
            <a:off x="2384399" y="1429530"/>
            <a:ext cx="3023098" cy="61572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r>
              <a:rPr lang="zh-CN" altLang="en-US" dirty="0">
                <a:solidFill>
                  <a:prstClr val="white"/>
                </a:solidFill>
                <a:latin typeface="华文新魏" panose="02010800040101010101" pitchFamily="2" charset="-122"/>
                <a:ea typeface="华文新魏" panose="02010800040101010101" pitchFamily="2" charset="-122"/>
              </a:rPr>
              <a:t>红线禁令</a:t>
            </a:r>
            <a:r>
              <a:rPr lang="en-US" altLang="zh-CN" dirty="0">
                <a:solidFill>
                  <a:prstClr val="white"/>
                </a:solidFill>
                <a:latin typeface="华文新魏" panose="02010800040101010101" pitchFamily="2" charset="-122"/>
                <a:ea typeface="华文新魏" panose="02010800040101010101" pitchFamily="2" charset="-122"/>
              </a:rPr>
              <a:t>——</a:t>
            </a:r>
            <a:r>
              <a:rPr lang="zh-CN" altLang="en-US" dirty="0">
                <a:solidFill>
                  <a:prstClr val="white"/>
                </a:solidFill>
                <a:latin typeface="华文新魏" panose="02010800040101010101" pitchFamily="2" charset="-122"/>
                <a:ea typeface="华文新魏" panose="02010800040101010101" pitchFamily="2" charset="-122"/>
              </a:rPr>
              <a:t>会议</a:t>
            </a:r>
            <a:endParaRPr lang="zh-CN" altLang="en-US" dirty="0">
              <a:solidFill>
                <a:prstClr val="white"/>
              </a:solidFill>
              <a:latin typeface="华文新魏" panose="02010800040101010101" pitchFamily="2" charset="-122"/>
              <a:ea typeface="华文新魏" panose="02010800040101010101" pitchFamily="2" charset="-122"/>
            </a:endParaRPr>
          </a:p>
        </p:txBody>
      </p:sp>
      <p:sp>
        <p:nvSpPr>
          <p:cNvPr id="19" name="Freeform 118"/>
          <p:cNvSpPr>
            <a:spLocks noChangeArrowheads="1"/>
          </p:cNvSpPr>
          <p:nvPr/>
        </p:nvSpPr>
        <p:spPr bwMode="auto">
          <a:xfrm>
            <a:off x="9090314" y="1910638"/>
            <a:ext cx="592446" cy="593862"/>
          </a:xfrm>
          <a:custGeom>
            <a:avLst/>
            <a:gdLst>
              <a:gd name="T0" fmla="*/ 2147483647 w 768"/>
              <a:gd name="T1" fmla="*/ 2147483647 h 768"/>
              <a:gd name="T2" fmla="*/ 2147483647 w 768"/>
              <a:gd name="T3" fmla="*/ 2147483647 h 768"/>
              <a:gd name="T4" fmla="*/ 2147483647 w 768"/>
              <a:gd name="T5" fmla="*/ 2147483647 h 768"/>
              <a:gd name="T6" fmla="*/ 0 w 768"/>
              <a:gd name="T7" fmla="*/ 2147483647 h 768"/>
              <a:gd name="T8" fmla="*/ 0 w 768"/>
              <a:gd name="T9" fmla="*/ 2147483647 h 768"/>
              <a:gd name="T10" fmla="*/ 2147483647 w 768"/>
              <a:gd name="T11" fmla="*/ 2147483647 h 768"/>
              <a:gd name="T12" fmla="*/ 2147483647 w 768"/>
              <a:gd name="T13" fmla="*/ 2147483647 h 768"/>
              <a:gd name="T14" fmla="*/ 2147483647 w 768"/>
              <a:gd name="T15" fmla="*/ 0 h 768"/>
              <a:gd name="T16" fmla="*/ 2147483647 w 768"/>
              <a:gd name="T17" fmla="*/ 0 h 768"/>
              <a:gd name="T18" fmla="*/ 2147483647 w 768"/>
              <a:gd name="T19" fmla="*/ 2147483647 h 768"/>
              <a:gd name="T20" fmla="*/ 2147483647 w 768"/>
              <a:gd name="T21" fmla="*/ 2147483647 h 768"/>
              <a:gd name="T22" fmla="*/ 2147483647 w 768"/>
              <a:gd name="T23" fmla="*/ 2147483647 h 768"/>
              <a:gd name="T24" fmla="*/ 2147483647 w 768"/>
              <a:gd name="T25" fmla="*/ 2147483647 h 768"/>
              <a:gd name="T26" fmla="*/ 2147483647 w 768"/>
              <a:gd name="T27" fmla="*/ 2147483647 h 768"/>
              <a:gd name="T28" fmla="*/ 2147483647 w 768"/>
              <a:gd name="T29" fmla="*/ 2147483647 h 768"/>
              <a:gd name="T30" fmla="*/ 2147483647 w 768"/>
              <a:gd name="T31" fmla="*/ 2147483647 h 768"/>
              <a:gd name="T32" fmla="*/ 2147483647 w 768"/>
              <a:gd name="T33" fmla="*/ 2147483647 h 768"/>
              <a:gd name="T34" fmla="*/ 2147483647 w 768"/>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8"/>
              <a:gd name="T55" fmla="*/ 0 h 768"/>
              <a:gd name="T56" fmla="*/ 768 w 768"/>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8" h="768">
                <a:moveTo>
                  <a:pt x="240" y="768"/>
                </a:moveTo>
                <a:cubicBezTo>
                  <a:pt x="232" y="768"/>
                  <a:pt x="219" y="762"/>
                  <a:pt x="214" y="757"/>
                </a:cubicBezTo>
                <a:cubicBezTo>
                  <a:pt x="11" y="554"/>
                  <a:pt x="11" y="554"/>
                  <a:pt x="11" y="554"/>
                </a:cubicBezTo>
                <a:cubicBezTo>
                  <a:pt x="6" y="549"/>
                  <a:pt x="0" y="535"/>
                  <a:pt x="0" y="527"/>
                </a:cubicBezTo>
                <a:cubicBezTo>
                  <a:pt x="0" y="241"/>
                  <a:pt x="0" y="241"/>
                  <a:pt x="0" y="241"/>
                </a:cubicBezTo>
                <a:cubicBezTo>
                  <a:pt x="0" y="233"/>
                  <a:pt x="6" y="219"/>
                  <a:pt x="11" y="214"/>
                </a:cubicBezTo>
                <a:cubicBezTo>
                  <a:pt x="214" y="11"/>
                  <a:pt x="214" y="11"/>
                  <a:pt x="214" y="11"/>
                </a:cubicBezTo>
                <a:cubicBezTo>
                  <a:pt x="219" y="6"/>
                  <a:pt x="234" y="0"/>
                  <a:pt x="241" y="0"/>
                </a:cubicBezTo>
                <a:cubicBezTo>
                  <a:pt x="527" y="0"/>
                  <a:pt x="527" y="0"/>
                  <a:pt x="527" y="0"/>
                </a:cubicBezTo>
                <a:cubicBezTo>
                  <a:pt x="534" y="0"/>
                  <a:pt x="549" y="6"/>
                  <a:pt x="554" y="11"/>
                </a:cubicBezTo>
                <a:cubicBezTo>
                  <a:pt x="757" y="214"/>
                  <a:pt x="757" y="214"/>
                  <a:pt x="757" y="214"/>
                </a:cubicBezTo>
                <a:cubicBezTo>
                  <a:pt x="762" y="219"/>
                  <a:pt x="768" y="233"/>
                  <a:pt x="768" y="241"/>
                </a:cubicBezTo>
                <a:cubicBezTo>
                  <a:pt x="768" y="527"/>
                  <a:pt x="768" y="527"/>
                  <a:pt x="768" y="527"/>
                </a:cubicBezTo>
                <a:cubicBezTo>
                  <a:pt x="768" y="535"/>
                  <a:pt x="762" y="549"/>
                  <a:pt x="757" y="554"/>
                </a:cubicBezTo>
                <a:cubicBezTo>
                  <a:pt x="554" y="757"/>
                  <a:pt x="554" y="757"/>
                  <a:pt x="554" y="757"/>
                </a:cubicBezTo>
                <a:cubicBezTo>
                  <a:pt x="549" y="762"/>
                  <a:pt x="534" y="768"/>
                  <a:pt x="527" y="768"/>
                </a:cubicBezTo>
                <a:cubicBezTo>
                  <a:pt x="240" y="768"/>
                  <a:pt x="240" y="768"/>
                  <a:pt x="240" y="768"/>
                </a:cubicBezTo>
                <a:cubicBezTo>
                  <a:pt x="240" y="768"/>
                  <a:pt x="240" y="768"/>
                  <a:pt x="240" y="768"/>
                </a:cubicBezTo>
              </a:path>
            </a:pathLst>
          </a:custGeom>
          <a:solidFill>
            <a:srgbClr val="EF493D"/>
          </a:solidFill>
          <a:ln w="9525">
            <a:noFill/>
            <a:round/>
          </a:ln>
        </p:spPr>
        <p:txBody>
          <a:bodyPr lIns="108896" tIns="54448" rIns="108896" bIns="54448"/>
          <a:lstStyle/>
          <a:p>
            <a:endParaRPr lang="zh-CN" altLang="en-US"/>
          </a:p>
        </p:txBody>
      </p:sp>
      <p:sp>
        <p:nvSpPr>
          <p:cNvPr id="20" name="Freeform 119"/>
          <p:cNvSpPr>
            <a:spLocks noEditPoints="1" noChangeArrowheads="1"/>
          </p:cNvSpPr>
          <p:nvPr/>
        </p:nvSpPr>
        <p:spPr bwMode="auto">
          <a:xfrm>
            <a:off x="9498513" y="2210742"/>
            <a:ext cx="184247" cy="293756"/>
          </a:xfrm>
          <a:custGeom>
            <a:avLst/>
            <a:gdLst>
              <a:gd name="T0" fmla="*/ 2147483647 w 240"/>
              <a:gd name="T1" fmla="*/ 2147483647 h 381"/>
              <a:gd name="T2" fmla="*/ 0 w 240"/>
              <a:gd name="T3" fmla="*/ 2147483647 h 381"/>
              <a:gd name="T4" fmla="*/ 2147483647 w 240"/>
              <a:gd name="T5" fmla="*/ 2147483647 h 381"/>
              <a:gd name="T6" fmla="*/ 2147483647 w 240"/>
              <a:gd name="T7" fmla="*/ 2147483647 h 381"/>
              <a:gd name="T8" fmla="*/ 2147483647 w 240"/>
              <a:gd name="T9" fmla="*/ 2147483647 h 381"/>
              <a:gd name="T10" fmla="*/ 2147483647 w 240"/>
              <a:gd name="T11" fmla="*/ 2147483647 h 381"/>
              <a:gd name="T12" fmla="*/ 2147483647 w 240"/>
              <a:gd name="T13" fmla="*/ 2147483647 h 381"/>
              <a:gd name="T14" fmla="*/ 2147483647 w 240"/>
              <a:gd name="T15" fmla="*/ 2147483647 h 381"/>
              <a:gd name="T16" fmla="*/ 2147483647 w 240"/>
              <a:gd name="T17" fmla="*/ 2147483647 h 381"/>
              <a:gd name="T18" fmla="*/ 2147483647 w 240"/>
              <a:gd name="T19" fmla="*/ 2147483647 h 381"/>
              <a:gd name="T20" fmla="*/ 2147483647 w 240"/>
              <a:gd name="T21" fmla="*/ 2147483647 h 381"/>
              <a:gd name="T22" fmla="*/ 2147483647 w 240"/>
              <a:gd name="T23" fmla="*/ 0 h 381"/>
              <a:gd name="T24" fmla="*/ 2147483647 w 240"/>
              <a:gd name="T25" fmla="*/ 2147483647 h 381"/>
              <a:gd name="T26" fmla="*/ 2147483647 w 240"/>
              <a:gd name="T27" fmla="*/ 2147483647 h 381"/>
              <a:gd name="T28" fmla="*/ 2147483647 w 240"/>
              <a:gd name="T29" fmla="*/ 2147483647 h 381"/>
              <a:gd name="T30" fmla="*/ 2147483647 w 240"/>
              <a:gd name="T31" fmla="*/ 0 h 381"/>
              <a:gd name="T32" fmla="*/ 2147483647 w 240"/>
              <a:gd name="T33" fmla="*/ 0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
              <a:gd name="T52" fmla="*/ 0 h 381"/>
              <a:gd name="T53" fmla="*/ 240 w 240"/>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 h="381">
                <a:moveTo>
                  <a:pt x="1" y="381"/>
                </a:moveTo>
                <a:cubicBezTo>
                  <a:pt x="1" y="381"/>
                  <a:pt x="1" y="381"/>
                  <a:pt x="0" y="381"/>
                </a:cubicBezTo>
                <a:cubicBezTo>
                  <a:pt x="1" y="381"/>
                  <a:pt x="1" y="381"/>
                  <a:pt x="1" y="381"/>
                </a:cubicBezTo>
                <a:moveTo>
                  <a:pt x="1" y="381"/>
                </a:moveTo>
                <a:cubicBezTo>
                  <a:pt x="1" y="381"/>
                  <a:pt x="1" y="381"/>
                  <a:pt x="1" y="381"/>
                </a:cubicBezTo>
                <a:cubicBezTo>
                  <a:pt x="1" y="381"/>
                  <a:pt x="1" y="381"/>
                  <a:pt x="1" y="381"/>
                </a:cubicBezTo>
                <a:moveTo>
                  <a:pt x="112" y="285"/>
                </a:moveTo>
                <a:cubicBezTo>
                  <a:pt x="26" y="370"/>
                  <a:pt x="26" y="370"/>
                  <a:pt x="26" y="370"/>
                </a:cubicBezTo>
                <a:cubicBezTo>
                  <a:pt x="22" y="375"/>
                  <a:pt x="9" y="380"/>
                  <a:pt x="1" y="381"/>
                </a:cubicBezTo>
                <a:cubicBezTo>
                  <a:pt x="9" y="380"/>
                  <a:pt x="22" y="375"/>
                  <a:pt x="26" y="370"/>
                </a:cubicBezTo>
                <a:cubicBezTo>
                  <a:pt x="112" y="285"/>
                  <a:pt x="112" y="285"/>
                  <a:pt x="112" y="285"/>
                </a:cubicBezTo>
                <a:moveTo>
                  <a:pt x="240" y="0"/>
                </a:moveTo>
                <a:cubicBezTo>
                  <a:pt x="240" y="140"/>
                  <a:pt x="240" y="140"/>
                  <a:pt x="240" y="140"/>
                </a:cubicBezTo>
                <a:cubicBezTo>
                  <a:pt x="240" y="142"/>
                  <a:pt x="240" y="144"/>
                  <a:pt x="239" y="146"/>
                </a:cubicBezTo>
                <a:cubicBezTo>
                  <a:pt x="240" y="144"/>
                  <a:pt x="240" y="142"/>
                  <a:pt x="240" y="140"/>
                </a:cubicBezTo>
                <a:cubicBezTo>
                  <a:pt x="240" y="0"/>
                  <a:pt x="240" y="0"/>
                  <a:pt x="240" y="0"/>
                </a:cubicBezTo>
                <a:cubicBezTo>
                  <a:pt x="240" y="0"/>
                  <a:pt x="240" y="0"/>
                  <a:pt x="240" y="0"/>
                </a:cubicBezTo>
              </a:path>
            </a:pathLst>
          </a:custGeom>
          <a:solidFill>
            <a:srgbClr val="BCBCBC"/>
          </a:solidFill>
          <a:ln w="9525">
            <a:noFill/>
            <a:round/>
          </a:ln>
        </p:spPr>
        <p:txBody>
          <a:bodyPr lIns="108896" tIns="54448" rIns="108896" bIns="54448"/>
          <a:lstStyle/>
          <a:p>
            <a:endParaRPr lang="zh-CN" altLang="en-US"/>
          </a:p>
        </p:txBody>
      </p:sp>
      <p:sp>
        <p:nvSpPr>
          <p:cNvPr id="21" name="Freeform 120"/>
          <p:cNvSpPr>
            <a:spLocks noChangeArrowheads="1"/>
          </p:cNvSpPr>
          <p:nvPr/>
        </p:nvSpPr>
        <p:spPr bwMode="auto">
          <a:xfrm>
            <a:off x="9144316" y="2126588"/>
            <a:ext cx="538443" cy="377912"/>
          </a:xfrm>
          <a:custGeom>
            <a:avLst/>
            <a:gdLst>
              <a:gd name="T0" fmla="*/ 2147483647 w 697"/>
              <a:gd name="T1" fmla="*/ 0 h 488"/>
              <a:gd name="T2" fmla="*/ 2147483647 w 697"/>
              <a:gd name="T3" fmla="*/ 2147483647 h 488"/>
              <a:gd name="T4" fmla="*/ 2147483647 w 697"/>
              <a:gd name="T5" fmla="*/ 2147483647 h 488"/>
              <a:gd name="T6" fmla="*/ 2147483647 w 697"/>
              <a:gd name="T7" fmla="*/ 2147483647 h 488"/>
              <a:gd name="T8" fmla="*/ 2147483647 w 697"/>
              <a:gd name="T9" fmla="*/ 2147483647 h 488"/>
              <a:gd name="T10" fmla="*/ 2147483647 w 697"/>
              <a:gd name="T11" fmla="*/ 2147483647 h 488"/>
              <a:gd name="T12" fmla="*/ 2147483647 w 697"/>
              <a:gd name="T13" fmla="*/ 2147483647 h 488"/>
              <a:gd name="T14" fmla="*/ 2147483647 w 697"/>
              <a:gd name="T15" fmla="*/ 2147483647 h 488"/>
              <a:gd name="T16" fmla="*/ 2147483647 w 697"/>
              <a:gd name="T17" fmla="*/ 2147483647 h 488"/>
              <a:gd name="T18" fmla="*/ 2147483647 w 697"/>
              <a:gd name="T19" fmla="*/ 2147483647 h 488"/>
              <a:gd name="T20" fmla="*/ 2147483647 w 697"/>
              <a:gd name="T21" fmla="*/ 2147483647 h 488"/>
              <a:gd name="T22" fmla="*/ 2147483647 w 697"/>
              <a:gd name="T23" fmla="*/ 2147483647 h 488"/>
              <a:gd name="T24" fmla="*/ 2147483647 w 697"/>
              <a:gd name="T25" fmla="*/ 0 h 488"/>
              <a:gd name="T26" fmla="*/ 0 w 697"/>
              <a:gd name="T27" fmla="*/ 2147483647 h 488"/>
              <a:gd name="T28" fmla="*/ 2147483647 w 697"/>
              <a:gd name="T29" fmla="*/ 2147483647 h 488"/>
              <a:gd name="T30" fmla="*/ 2147483647 w 697"/>
              <a:gd name="T31" fmla="*/ 2147483647 h 488"/>
              <a:gd name="T32" fmla="*/ 2147483647 w 697"/>
              <a:gd name="T33" fmla="*/ 2147483647 h 488"/>
              <a:gd name="T34" fmla="*/ 2147483647 w 697"/>
              <a:gd name="T35" fmla="*/ 2147483647 h 488"/>
              <a:gd name="T36" fmla="*/ 2147483647 w 697"/>
              <a:gd name="T37" fmla="*/ 2147483647 h 488"/>
              <a:gd name="T38" fmla="*/ 2147483647 w 697"/>
              <a:gd name="T39" fmla="*/ 2147483647 h 488"/>
              <a:gd name="T40" fmla="*/ 2147483647 w 697"/>
              <a:gd name="T41" fmla="*/ 2147483647 h 488"/>
              <a:gd name="T42" fmla="*/ 2147483647 w 697"/>
              <a:gd name="T43" fmla="*/ 2147483647 h 488"/>
              <a:gd name="T44" fmla="*/ 2147483647 w 697"/>
              <a:gd name="T45" fmla="*/ 2147483647 h 488"/>
              <a:gd name="T46" fmla="*/ 0 w 697"/>
              <a:gd name="T47" fmla="*/ 2147483647 h 488"/>
              <a:gd name="T48" fmla="*/ 2147483647 w 697"/>
              <a:gd name="T49" fmla="*/ 2147483647 h 488"/>
              <a:gd name="T50" fmla="*/ 2147483647 w 697"/>
              <a:gd name="T51" fmla="*/ 2147483647 h 488"/>
              <a:gd name="T52" fmla="*/ 2147483647 w 697"/>
              <a:gd name="T53" fmla="*/ 2147483647 h 488"/>
              <a:gd name="T54" fmla="*/ 2147483647 w 697"/>
              <a:gd name="T55" fmla="*/ 2147483647 h 488"/>
              <a:gd name="T56" fmla="*/ 2147483647 w 697"/>
              <a:gd name="T57" fmla="*/ 2147483647 h 488"/>
              <a:gd name="T58" fmla="*/ 2147483647 w 697"/>
              <a:gd name="T59" fmla="*/ 2147483647 h 488"/>
              <a:gd name="T60" fmla="*/ 2147483647 w 697"/>
              <a:gd name="T61" fmla="*/ 2147483647 h 488"/>
              <a:gd name="T62" fmla="*/ 2147483647 w 697"/>
              <a:gd name="T63" fmla="*/ 2147483647 h 488"/>
              <a:gd name="T64" fmla="*/ 2147483647 w 697"/>
              <a:gd name="T65" fmla="*/ 2147483647 h 488"/>
              <a:gd name="T66" fmla="*/ 2147483647 w 697"/>
              <a:gd name="T67" fmla="*/ 2147483647 h 488"/>
              <a:gd name="T68" fmla="*/ 2147483647 w 697"/>
              <a:gd name="T69" fmla="*/ 2147483647 h 488"/>
              <a:gd name="T70" fmla="*/ 2147483647 w 697"/>
              <a:gd name="T71" fmla="*/ 2147483647 h 488"/>
              <a:gd name="T72" fmla="*/ 2147483647 w 697"/>
              <a:gd name="T73" fmla="*/ 2147483647 h 488"/>
              <a:gd name="T74" fmla="*/ 2147483647 w 697"/>
              <a:gd name="T75" fmla="*/ 2147483647 h 488"/>
              <a:gd name="T76" fmla="*/ 2147483647 w 697"/>
              <a:gd name="T77" fmla="*/ 2147483647 h 488"/>
              <a:gd name="T78" fmla="*/ 2147483647 w 697"/>
              <a:gd name="T79" fmla="*/ 2147483647 h 488"/>
              <a:gd name="T80" fmla="*/ 2147483647 w 697"/>
              <a:gd name="T81" fmla="*/ 2147483647 h 488"/>
              <a:gd name="T82" fmla="*/ 2147483647 w 697"/>
              <a:gd name="T83" fmla="*/ 2147483647 h 488"/>
              <a:gd name="T84" fmla="*/ 2147483647 w 697"/>
              <a:gd name="T85" fmla="*/ 2147483647 h 488"/>
              <a:gd name="T86" fmla="*/ 2147483647 w 697"/>
              <a:gd name="T87" fmla="*/ 2147483647 h 488"/>
              <a:gd name="T88" fmla="*/ 2147483647 w 697"/>
              <a:gd name="T89" fmla="*/ 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7"/>
              <a:gd name="T136" fmla="*/ 0 h 488"/>
              <a:gd name="T137" fmla="*/ 697 w 697"/>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7" h="488">
                <a:moveTo>
                  <a:pt x="383" y="0"/>
                </a:moveTo>
                <a:cubicBezTo>
                  <a:pt x="352" y="0"/>
                  <a:pt x="329" y="14"/>
                  <a:pt x="315" y="38"/>
                </a:cubicBezTo>
                <a:cubicBezTo>
                  <a:pt x="314" y="38"/>
                  <a:pt x="296" y="18"/>
                  <a:pt x="291" y="16"/>
                </a:cubicBezTo>
                <a:cubicBezTo>
                  <a:pt x="288" y="8"/>
                  <a:pt x="281" y="4"/>
                  <a:pt x="273" y="4"/>
                </a:cubicBezTo>
                <a:cubicBezTo>
                  <a:pt x="166" y="4"/>
                  <a:pt x="166" y="4"/>
                  <a:pt x="166" y="4"/>
                </a:cubicBezTo>
                <a:cubicBezTo>
                  <a:pt x="156" y="4"/>
                  <a:pt x="147" y="11"/>
                  <a:pt x="147" y="23"/>
                </a:cubicBezTo>
                <a:cubicBezTo>
                  <a:pt x="147" y="33"/>
                  <a:pt x="152" y="39"/>
                  <a:pt x="159" y="41"/>
                </a:cubicBezTo>
                <a:cubicBezTo>
                  <a:pt x="160" y="46"/>
                  <a:pt x="195" y="81"/>
                  <a:pt x="200" y="83"/>
                </a:cubicBezTo>
                <a:cubicBezTo>
                  <a:pt x="200" y="84"/>
                  <a:pt x="201" y="84"/>
                  <a:pt x="201" y="85"/>
                </a:cubicBezTo>
                <a:cubicBezTo>
                  <a:pt x="201" y="106"/>
                  <a:pt x="201" y="106"/>
                  <a:pt x="201" y="106"/>
                </a:cubicBezTo>
                <a:cubicBezTo>
                  <a:pt x="197" y="103"/>
                  <a:pt x="135" y="39"/>
                  <a:pt x="131" y="36"/>
                </a:cubicBezTo>
                <a:cubicBezTo>
                  <a:pt x="128" y="32"/>
                  <a:pt x="124" y="28"/>
                  <a:pt x="120" y="25"/>
                </a:cubicBezTo>
                <a:cubicBezTo>
                  <a:pt x="109" y="10"/>
                  <a:pt x="86" y="0"/>
                  <a:pt x="65" y="0"/>
                </a:cubicBezTo>
                <a:cubicBezTo>
                  <a:pt x="34" y="0"/>
                  <a:pt x="0" y="16"/>
                  <a:pt x="0" y="61"/>
                </a:cubicBezTo>
                <a:cubicBezTo>
                  <a:pt x="0" y="77"/>
                  <a:pt x="4" y="94"/>
                  <a:pt x="20" y="105"/>
                </a:cubicBezTo>
                <a:cubicBezTo>
                  <a:pt x="23" y="109"/>
                  <a:pt x="78" y="164"/>
                  <a:pt x="82" y="168"/>
                </a:cubicBezTo>
                <a:cubicBezTo>
                  <a:pt x="83" y="169"/>
                  <a:pt x="84" y="170"/>
                  <a:pt x="85" y="171"/>
                </a:cubicBezTo>
                <a:cubicBezTo>
                  <a:pt x="80" y="174"/>
                  <a:pt x="74" y="175"/>
                  <a:pt x="68" y="175"/>
                </a:cubicBezTo>
                <a:cubicBezTo>
                  <a:pt x="63" y="175"/>
                  <a:pt x="59" y="175"/>
                  <a:pt x="56" y="174"/>
                </a:cubicBezTo>
                <a:cubicBezTo>
                  <a:pt x="54" y="173"/>
                  <a:pt x="53" y="172"/>
                  <a:pt x="51" y="171"/>
                </a:cubicBezTo>
                <a:cubicBezTo>
                  <a:pt x="48" y="167"/>
                  <a:pt x="45" y="163"/>
                  <a:pt x="41" y="161"/>
                </a:cubicBezTo>
                <a:cubicBezTo>
                  <a:pt x="38" y="156"/>
                  <a:pt x="35" y="152"/>
                  <a:pt x="31" y="150"/>
                </a:cubicBezTo>
                <a:cubicBezTo>
                  <a:pt x="27" y="144"/>
                  <a:pt x="23" y="139"/>
                  <a:pt x="15" y="139"/>
                </a:cubicBezTo>
                <a:cubicBezTo>
                  <a:pt x="6" y="139"/>
                  <a:pt x="0" y="147"/>
                  <a:pt x="0" y="158"/>
                </a:cubicBezTo>
                <a:cubicBezTo>
                  <a:pt x="0" y="170"/>
                  <a:pt x="6" y="184"/>
                  <a:pt x="19" y="194"/>
                </a:cubicBezTo>
                <a:cubicBezTo>
                  <a:pt x="21" y="196"/>
                  <a:pt x="191" y="368"/>
                  <a:pt x="313" y="488"/>
                </a:cubicBezTo>
                <a:cubicBezTo>
                  <a:pt x="456" y="488"/>
                  <a:pt x="456" y="488"/>
                  <a:pt x="456" y="488"/>
                </a:cubicBezTo>
                <a:cubicBezTo>
                  <a:pt x="457" y="488"/>
                  <a:pt x="457" y="488"/>
                  <a:pt x="457" y="488"/>
                </a:cubicBezTo>
                <a:cubicBezTo>
                  <a:pt x="458" y="488"/>
                  <a:pt x="458" y="488"/>
                  <a:pt x="458" y="488"/>
                </a:cubicBezTo>
                <a:cubicBezTo>
                  <a:pt x="458" y="488"/>
                  <a:pt x="458" y="488"/>
                  <a:pt x="458" y="488"/>
                </a:cubicBezTo>
                <a:cubicBezTo>
                  <a:pt x="458" y="488"/>
                  <a:pt x="458" y="488"/>
                  <a:pt x="458" y="488"/>
                </a:cubicBezTo>
                <a:cubicBezTo>
                  <a:pt x="458" y="488"/>
                  <a:pt x="458" y="488"/>
                  <a:pt x="458" y="488"/>
                </a:cubicBezTo>
                <a:cubicBezTo>
                  <a:pt x="466" y="487"/>
                  <a:pt x="479" y="482"/>
                  <a:pt x="483" y="477"/>
                </a:cubicBezTo>
                <a:cubicBezTo>
                  <a:pt x="569" y="392"/>
                  <a:pt x="569" y="392"/>
                  <a:pt x="569" y="392"/>
                </a:cubicBezTo>
                <a:cubicBezTo>
                  <a:pt x="686" y="274"/>
                  <a:pt x="686" y="274"/>
                  <a:pt x="686" y="274"/>
                </a:cubicBezTo>
                <a:cubicBezTo>
                  <a:pt x="690" y="270"/>
                  <a:pt x="694" y="260"/>
                  <a:pt x="696" y="253"/>
                </a:cubicBezTo>
                <a:cubicBezTo>
                  <a:pt x="697" y="251"/>
                  <a:pt x="697" y="249"/>
                  <a:pt x="697" y="247"/>
                </a:cubicBezTo>
                <a:cubicBezTo>
                  <a:pt x="697" y="107"/>
                  <a:pt x="697" y="107"/>
                  <a:pt x="697" y="107"/>
                </a:cubicBezTo>
                <a:cubicBezTo>
                  <a:pt x="673" y="83"/>
                  <a:pt x="618" y="27"/>
                  <a:pt x="614" y="25"/>
                </a:cubicBezTo>
                <a:cubicBezTo>
                  <a:pt x="604" y="11"/>
                  <a:pt x="588" y="4"/>
                  <a:pt x="570" y="4"/>
                </a:cubicBezTo>
                <a:cubicBezTo>
                  <a:pt x="514" y="4"/>
                  <a:pt x="514" y="4"/>
                  <a:pt x="514" y="4"/>
                </a:cubicBezTo>
                <a:cubicBezTo>
                  <a:pt x="500" y="4"/>
                  <a:pt x="493" y="11"/>
                  <a:pt x="493" y="31"/>
                </a:cubicBezTo>
                <a:cubicBezTo>
                  <a:pt x="493" y="76"/>
                  <a:pt x="493" y="76"/>
                  <a:pt x="493" y="76"/>
                </a:cubicBezTo>
                <a:cubicBezTo>
                  <a:pt x="489" y="73"/>
                  <a:pt x="446" y="29"/>
                  <a:pt x="442" y="26"/>
                </a:cubicBezTo>
                <a:cubicBezTo>
                  <a:pt x="429" y="9"/>
                  <a:pt x="408" y="0"/>
                  <a:pt x="383" y="0"/>
                </a:cubicBezTo>
              </a:path>
            </a:pathLst>
          </a:custGeom>
          <a:solidFill>
            <a:srgbClr val="C23D33"/>
          </a:solidFill>
          <a:ln w="9525">
            <a:noFill/>
            <a:round/>
          </a:ln>
        </p:spPr>
        <p:txBody>
          <a:bodyPr lIns="108896" tIns="54448" rIns="108896" bIns="54448"/>
          <a:lstStyle/>
          <a:p>
            <a:endParaRPr lang="zh-CN" altLang="en-US"/>
          </a:p>
        </p:txBody>
      </p:sp>
      <p:sp>
        <p:nvSpPr>
          <p:cNvPr id="22" name="Freeform 121"/>
          <p:cNvSpPr>
            <a:spLocks noEditPoints="1" noChangeArrowheads="1"/>
          </p:cNvSpPr>
          <p:nvPr/>
        </p:nvSpPr>
        <p:spPr bwMode="auto">
          <a:xfrm>
            <a:off x="9144318" y="2126588"/>
            <a:ext cx="484439" cy="161962"/>
          </a:xfrm>
          <a:custGeom>
            <a:avLst/>
            <a:gdLst>
              <a:gd name="T0" fmla="*/ 2147483647 w 626"/>
              <a:gd name="T1" fmla="*/ 2147483647 h 208"/>
              <a:gd name="T2" fmla="*/ 2147483647 w 626"/>
              <a:gd name="T3" fmla="*/ 2147483647 h 208"/>
              <a:gd name="T4" fmla="*/ 2147483647 w 626"/>
              <a:gd name="T5" fmla="*/ 2147483647 h 208"/>
              <a:gd name="T6" fmla="*/ 0 w 626"/>
              <a:gd name="T7" fmla="*/ 2147483647 h 208"/>
              <a:gd name="T8" fmla="*/ 2147483647 w 626"/>
              <a:gd name="T9" fmla="*/ 2147483647 h 208"/>
              <a:gd name="T10" fmla="*/ 2147483647 w 626"/>
              <a:gd name="T11" fmla="*/ 2147483647 h 208"/>
              <a:gd name="T12" fmla="*/ 2147483647 w 626"/>
              <a:gd name="T13" fmla="*/ 2147483647 h 208"/>
              <a:gd name="T14" fmla="*/ 2147483647 w 626"/>
              <a:gd name="T15" fmla="*/ 2147483647 h 208"/>
              <a:gd name="T16" fmla="*/ 2147483647 w 626"/>
              <a:gd name="T17" fmla="*/ 2147483647 h 208"/>
              <a:gd name="T18" fmla="*/ 0 w 626"/>
              <a:gd name="T19" fmla="*/ 2147483647 h 208"/>
              <a:gd name="T20" fmla="*/ 2147483647 w 626"/>
              <a:gd name="T21" fmla="*/ 0 h 208"/>
              <a:gd name="T22" fmla="*/ 2147483647 w 626"/>
              <a:gd name="T23" fmla="*/ 2147483647 h 208"/>
              <a:gd name="T24" fmla="*/ 2147483647 w 626"/>
              <a:gd name="T25" fmla="*/ 2147483647 h 208"/>
              <a:gd name="T26" fmla="*/ 2147483647 w 626"/>
              <a:gd name="T27" fmla="*/ 2147483647 h 208"/>
              <a:gd name="T28" fmla="*/ 2147483647 w 626"/>
              <a:gd name="T29" fmla="*/ 2147483647 h 208"/>
              <a:gd name="T30" fmla="*/ 2147483647 w 626"/>
              <a:gd name="T31" fmla="*/ 2147483647 h 208"/>
              <a:gd name="T32" fmla="*/ 2147483647 w 626"/>
              <a:gd name="T33" fmla="*/ 2147483647 h 208"/>
              <a:gd name="T34" fmla="*/ 2147483647 w 626"/>
              <a:gd name="T35" fmla="*/ 2147483647 h 208"/>
              <a:gd name="T36" fmla="*/ 2147483647 w 626"/>
              <a:gd name="T37" fmla="*/ 2147483647 h 208"/>
              <a:gd name="T38" fmla="*/ 2147483647 w 626"/>
              <a:gd name="T39" fmla="*/ 2147483647 h 208"/>
              <a:gd name="T40" fmla="*/ 2147483647 w 626"/>
              <a:gd name="T41" fmla="*/ 2147483647 h 208"/>
              <a:gd name="T42" fmla="*/ 2147483647 w 626"/>
              <a:gd name="T43" fmla="*/ 2147483647 h 208"/>
              <a:gd name="T44" fmla="*/ 2147483647 w 626"/>
              <a:gd name="T45" fmla="*/ 2147483647 h 208"/>
              <a:gd name="T46" fmla="*/ 2147483647 w 626"/>
              <a:gd name="T47" fmla="*/ 2147483647 h 208"/>
              <a:gd name="T48" fmla="*/ 2147483647 w 626"/>
              <a:gd name="T49" fmla="*/ 2147483647 h 208"/>
              <a:gd name="T50" fmla="*/ 2147483647 w 626"/>
              <a:gd name="T51" fmla="*/ 2147483647 h 208"/>
              <a:gd name="T52" fmla="*/ 2147483647 w 626"/>
              <a:gd name="T53" fmla="*/ 2147483647 h 208"/>
              <a:gd name="T54" fmla="*/ 2147483647 w 626"/>
              <a:gd name="T55" fmla="*/ 2147483647 h 208"/>
              <a:gd name="T56" fmla="*/ 2147483647 w 626"/>
              <a:gd name="T57" fmla="*/ 2147483647 h 208"/>
              <a:gd name="T58" fmla="*/ 2147483647 w 626"/>
              <a:gd name="T59" fmla="*/ 0 h 208"/>
              <a:gd name="T60" fmla="*/ 2147483647 w 626"/>
              <a:gd name="T61" fmla="*/ 2147483647 h 208"/>
              <a:gd name="T62" fmla="*/ 2147483647 w 626"/>
              <a:gd name="T63" fmla="*/ 2147483647 h 208"/>
              <a:gd name="T64" fmla="*/ 2147483647 w 626"/>
              <a:gd name="T65" fmla="*/ 2147483647 h 208"/>
              <a:gd name="T66" fmla="*/ 2147483647 w 626"/>
              <a:gd name="T67" fmla="*/ 0 h 208"/>
              <a:gd name="T68" fmla="*/ 2147483647 w 626"/>
              <a:gd name="T69" fmla="*/ 2147483647 h 208"/>
              <a:gd name="T70" fmla="*/ 2147483647 w 626"/>
              <a:gd name="T71" fmla="*/ 2147483647 h 208"/>
              <a:gd name="T72" fmla="*/ 2147483647 w 626"/>
              <a:gd name="T73" fmla="*/ 2147483647 h 208"/>
              <a:gd name="T74" fmla="*/ 2147483647 w 626"/>
              <a:gd name="T75" fmla="*/ 2147483647 h 208"/>
              <a:gd name="T76" fmla="*/ 2147483647 w 626"/>
              <a:gd name="T77" fmla="*/ 2147483647 h 208"/>
              <a:gd name="T78" fmla="*/ 2147483647 w 626"/>
              <a:gd name="T79" fmla="*/ 2147483647 h 208"/>
              <a:gd name="T80" fmla="*/ 2147483647 w 626"/>
              <a:gd name="T81" fmla="*/ 2147483647 h 208"/>
              <a:gd name="T82" fmla="*/ 2147483647 w 626"/>
              <a:gd name="T83" fmla="*/ 2147483647 h 208"/>
              <a:gd name="T84" fmla="*/ 2147483647 w 626"/>
              <a:gd name="T85" fmla="*/ 2147483647 h 208"/>
              <a:gd name="T86" fmla="*/ 2147483647 w 626"/>
              <a:gd name="T87" fmla="*/ 2147483647 h 208"/>
              <a:gd name="T88" fmla="*/ 2147483647 w 626"/>
              <a:gd name="T89" fmla="*/ 2147483647 h 208"/>
              <a:gd name="T90" fmla="*/ 2147483647 w 626"/>
              <a:gd name="T91" fmla="*/ 2147483647 h 208"/>
              <a:gd name="T92" fmla="*/ 2147483647 w 626"/>
              <a:gd name="T93" fmla="*/ 2147483647 h 208"/>
              <a:gd name="T94" fmla="*/ 2147483647 w 626"/>
              <a:gd name="T95" fmla="*/ 2147483647 h 208"/>
              <a:gd name="T96" fmla="*/ 2147483647 w 626"/>
              <a:gd name="T97" fmla="*/ 2147483647 h 208"/>
              <a:gd name="T98" fmla="*/ 2147483647 w 626"/>
              <a:gd name="T99" fmla="*/ 2147483647 h 208"/>
              <a:gd name="T100" fmla="*/ 2147483647 w 626"/>
              <a:gd name="T101" fmla="*/ 2147483647 h 208"/>
              <a:gd name="T102" fmla="*/ 2147483647 w 626"/>
              <a:gd name="T103" fmla="*/ 2147483647 h 208"/>
              <a:gd name="T104" fmla="*/ 2147483647 w 626"/>
              <a:gd name="T105" fmla="*/ 2147483647 h 208"/>
              <a:gd name="T106" fmla="*/ 2147483647 w 626"/>
              <a:gd name="T107" fmla="*/ 2147483647 h 208"/>
              <a:gd name="T108" fmla="*/ 2147483647 w 626"/>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6"/>
              <a:gd name="T166" fmla="*/ 0 h 208"/>
              <a:gd name="T167" fmla="*/ 626 w 626"/>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6" h="208">
                <a:moveTo>
                  <a:pt x="92" y="88"/>
                </a:moveTo>
                <a:cubicBezTo>
                  <a:pt x="126" y="98"/>
                  <a:pt x="134" y="122"/>
                  <a:pt x="134" y="146"/>
                </a:cubicBezTo>
                <a:cubicBezTo>
                  <a:pt x="134" y="182"/>
                  <a:pt x="112" y="208"/>
                  <a:pt x="68" y="208"/>
                </a:cubicBezTo>
                <a:cubicBezTo>
                  <a:pt x="21" y="208"/>
                  <a:pt x="0" y="180"/>
                  <a:pt x="0" y="158"/>
                </a:cubicBezTo>
                <a:cubicBezTo>
                  <a:pt x="0" y="147"/>
                  <a:pt x="6" y="139"/>
                  <a:pt x="15" y="139"/>
                </a:cubicBezTo>
                <a:cubicBezTo>
                  <a:pt x="35" y="139"/>
                  <a:pt x="30" y="175"/>
                  <a:pt x="68" y="175"/>
                </a:cubicBezTo>
                <a:cubicBezTo>
                  <a:pt x="87" y="175"/>
                  <a:pt x="97" y="162"/>
                  <a:pt x="97" y="149"/>
                </a:cubicBezTo>
                <a:cubicBezTo>
                  <a:pt x="97" y="141"/>
                  <a:pt x="94" y="132"/>
                  <a:pt x="82" y="128"/>
                </a:cubicBezTo>
                <a:cubicBezTo>
                  <a:pt x="40" y="115"/>
                  <a:pt x="40" y="115"/>
                  <a:pt x="40" y="115"/>
                </a:cubicBezTo>
                <a:cubicBezTo>
                  <a:pt x="6" y="105"/>
                  <a:pt x="0" y="82"/>
                  <a:pt x="0" y="60"/>
                </a:cubicBezTo>
                <a:cubicBezTo>
                  <a:pt x="0" y="16"/>
                  <a:pt x="34" y="0"/>
                  <a:pt x="65" y="0"/>
                </a:cubicBezTo>
                <a:cubicBezTo>
                  <a:pt x="94" y="0"/>
                  <a:pt x="128" y="19"/>
                  <a:pt x="128" y="46"/>
                </a:cubicBezTo>
                <a:cubicBezTo>
                  <a:pt x="128" y="57"/>
                  <a:pt x="120" y="64"/>
                  <a:pt x="111" y="64"/>
                </a:cubicBezTo>
                <a:cubicBezTo>
                  <a:pt x="94" y="64"/>
                  <a:pt x="97" y="34"/>
                  <a:pt x="62" y="34"/>
                </a:cubicBezTo>
                <a:cubicBezTo>
                  <a:pt x="45" y="34"/>
                  <a:pt x="36" y="44"/>
                  <a:pt x="36" y="58"/>
                </a:cubicBezTo>
                <a:cubicBezTo>
                  <a:pt x="36" y="72"/>
                  <a:pt x="49" y="76"/>
                  <a:pt x="61" y="80"/>
                </a:cubicBezTo>
                <a:lnTo>
                  <a:pt x="92" y="88"/>
                </a:lnTo>
                <a:close/>
                <a:moveTo>
                  <a:pt x="201" y="44"/>
                </a:moveTo>
                <a:cubicBezTo>
                  <a:pt x="166" y="44"/>
                  <a:pt x="166" y="44"/>
                  <a:pt x="166" y="44"/>
                </a:cubicBezTo>
                <a:cubicBezTo>
                  <a:pt x="156" y="44"/>
                  <a:pt x="147" y="36"/>
                  <a:pt x="147" y="24"/>
                </a:cubicBezTo>
                <a:cubicBezTo>
                  <a:pt x="147" y="12"/>
                  <a:pt x="156" y="4"/>
                  <a:pt x="166" y="4"/>
                </a:cubicBezTo>
                <a:cubicBezTo>
                  <a:pt x="273" y="4"/>
                  <a:pt x="273" y="4"/>
                  <a:pt x="273" y="4"/>
                </a:cubicBezTo>
                <a:cubicBezTo>
                  <a:pt x="284" y="4"/>
                  <a:pt x="292" y="12"/>
                  <a:pt x="292" y="24"/>
                </a:cubicBezTo>
                <a:cubicBezTo>
                  <a:pt x="292" y="36"/>
                  <a:pt x="284" y="44"/>
                  <a:pt x="273" y="44"/>
                </a:cubicBezTo>
                <a:cubicBezTo>
                  <a:pt x="237" y="44"/>
                  <a:pt x="237" y="44"/>
                  <a:pt x="237" y="44"/>
                </a:cubicBezTo>
                <a:cubicBezTo>
                  <a:pt x="237" y="185"/>
                  <a:pt x="237" y="185"/>
                  <a:pt x="237" y="185"/>
                </a:cubicBezTo>
                <a:cubicBezTo>
                  <a:pt x="237" y="198"/>
                  <a:pt x="230" y="207"/>
                  <a:pt x="219" y="207"/>
                </a:cubicBezTo>
                <a:cubicBezTo>
                  <a:pt x="208" y="207"/>
                  <a:pt x="201" y="199"/>
                  <a:pt x="201" y="185"/>
                </a:cubicBezTo>
                <a:lnTo>
                  <a:pt x="201" y="44"/>
                </a:lnTo>
                <a:close/>
                <a:moveTo>
                  <a:pt x="383" y="0"/>
                </a:moveTo>
                <a:cubicBezTo>
                  <a:pt x="436" y="0"/>
                  <a:pt x="465" y="43"/>
                  <a:pt x="465" y="101"/>
                </a:cubicBezTo>
                <a:cubicBezTo>
                  <a:pt x="465" y="158"/>
                  <a:pt x="438" y="208"/>
                  <a:pt x="383" y="208"/>
                </a:cubicBezTo>
                <a:cubicBezTo>
                  <a:pt x="325" y="208"/>
                  <a:pt x="301" y="162"/>
                  <a:pt x="301" y="101"/>
                </a:cubicBezTo>
                <a:cubicBezTo>
                  <a:pt x="301" y="43"/>
                  <a:pt x="330" y="0"/>
                  <a:pt x="383" y="0"/>
                </a:cubicBezTo>
                <a:close/>
                <a:moveTo>
                  <a:pt x="383" y="172"/>
                </a:moveTo>
                <a:cubicBezTo>
                  <a:pt x="416" y="172"/>
                  <a:pt x="428" y="140"/>
                  <a:pt x="428" y="101"/>
                </a:cubicBezTo>
                <a:cubicBezTo>
                  <a:pt x="428" y="63"/>
                  <a:pt x="413" y="36"/>
                  <a:pt x="383" y="36"/>
                </a:cubicBezTo>
                <a:cubicBezTo>
                  <a:pt x="353" y="36"/>
                  <a:pt x="338" y="63"/>
                  <a:pt x="338" y="101"/>
                </a:cubicBezTo>
                <a:cubicBezTo>
                  <a:pt x="338" y="140"/>
                  <a:pt x="348" y="172"/>
                  <a:pt x="383" y="172"/>
                </a:cubicBezTo>
                <a:close/>
                <a:moveTo>
                  <a:pt x="493" y="31"/>
                </a:moveTo>
                <a:cubicBezTo>
                  <a:pt x="493" y="11"/>
                  <a:pt x="501" y="4"/>
                  <a:pt x="514" y="4"/>
                </a:cubicBezTo>
                <a:cubicBezTo>
                  <a:pt x="570" y="4"/>
                  <a:pt x="570" y="4"/>
                  <a:pt x="570" y="4"/>
                </a:cubicBezTo>
                <a:cubicBezTo>
                  <a:pt x="601" y="4"/>
                  <a:pt x="626" y="24"/>
                  <a:pt x="626" y="68"/>
                </a:cubicBezTo>
                <a:cubicBezTo>
                  <a:pt x="626" y="104"/>
                  <a:pt x="606" y="132"/>
                  <a:pt x="570" y="132"/>
                </a:cubicBezTo>
                <a:cubicBezTo>
                  <a:pt x="529" y="132"/>
                  <a:pt x="529" y="132"/>
                  <a:pt x="529" y="132"/>
                </a:cubicBezTo>
                <a:cubicBezTo>
                  <a:pt x="529" y="185"/>
                  <a:pt x="529" y="185"/>
                  <a:pt x="529" y="185"/>
                </a:cubicBezTo>
                <a:cubicBezTo>
                  <a:pt x="529" y="198"/>
                  <a:pt x="522" y="207"/>
                  <a:pt x="511" y="207"/>
                </a:cubicBezTo>
                <a:cubicBezTo>
                  <a:pt x="500" y="207"/>
                  <a:pt x="493" y="198"/>
                  <a:pt x="493" y="185"/>
                </a:cubicBezTo>
                <a:lnTo>
                  <a:pt x="493" y="31"/>
                </a:lnTo>
                <a:close/>
                <a:moveTo>
                  <a:pt x="529" y="96"/>
                </a:moveTo>
                <a:cubicBezTo>
                  <a:pt x="563" y="96"/>
                  <a:pt x="563" y="96"/>
                  <a:pt x="563" y="96"/>
                </a:cubicBezTo>
                <a:cubicBezTo>
                  <a:pt x="578" y="96"/>
                  <a:pt x="589" y="85"/>
                  <a:pt x="589" y="68"/>
                </a:cubicBezTo>
                <a:cubicBezTo>
                  <a:pt x="589" y="48"/>
                  <a:pt x="578" y="40"/>
                  <a:pt x="560" y="40"/>
                </a:cubicBezTo>
                <a:cubicBezTo>
                  <a:pt x="529" y="40"/>
                  <a:pt x="529" y="40"/>
                  <a:pt x="529" y="40"/>
                </a:cubicBezTo>
                <a:lnTo>
                  <a:pt x="529" y="96"/>
                </a:lnTo>
                <a:close/>
              </a:path>
            </a:pathLst>
          </a:custGeom>
          <a:solidFill>
            <a:srgbClr val="FFFFFF"/>
          </a:solidFill>
          <a:ln w="9525">
            <a:noFill/>
            <a:round/>
          </a:ln>
        </p:spPr>
        <p:txBody>
          <a:bodyPr lIns="108896" tIns="54448" rIns="108896" bIns="54448"/>
          <a:lstStyle/>
          <a:p>
            <a:endParaRPr lang="zh-CN" altLang="en-US"/>
          </a:p>
        </p:txBody>
      </p:sp>
      <p:sp>
        <p:nvSpPr>
          <p:cNvPr id="23" name="文本框 33"/>
          <p:cNvSpPr txBox="1">
            <a:spLocks noChangeArrowheads="1"/>
          </p:cNvSpPr>
          <p:nvPr/>
        </p:nvSpPr>
        <p:spPr bwMode="auto">
          <a:xfrm>
            <a:off x="9114138" y="2579129"/>
            <a:ext cx="603565" cy="2141285"/>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3300" b="1" dirty="0">
                <a:solidFill>
                  <a:srgbClr val="FF0000"/>
                </a:solidFill>
                <a:latin typeface="微软雅黑" panose="020B0503020204020204" pitchFamily="34" charset="-122"/>
                <a:ea typeface="微软雅黑" panose="020B0503020204020204" pitchFamily="34" charset="-122"/>
              </a:rPr>
              <a:t>红线禁令</a:t>
            </a:r>
            <a:endParaRPr lang="zh-CN" altLang="en-US" sz="33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1"/>
            <a:ext cx="8501122" cy="857259"/>
            <a:chOff x="6339097" y="1573726"/>
            <a:chExt cx="3744416" cy="838161"/>
          </a:xfrm>
        </p:grpSpPr>
        <p:sp>
          <p:nvSpPr>
            <p:cNvPr id="3" name="圆角矩形 2"/>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4" name="矩形 3"/>
            <p:cNvSpPr/>
            <p:nvPr/>
          </p:nvSpPr>
          <p:spPr>
            <a:xfrm>
              <a:off x="6697315" y="1586473"/>
              <a:ext cx="3156838" cy="825414"/>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 name="单圆角矩形 4"/>
          <p:cNvSpPr/>
          <p:nvPr/>
        </p:nvSpPr>
        <p:spPr>
          <a:xfrm>
            <a:off x="551709" y="3142178"/>
            <a:ext cx="1546938" cy="1287748"/>
          </a:xfrm>
          <a:prstGeom prst="snip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 议</a:t>
            </a:r>
            <a:endPar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培 训</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五边形 5"/>
          <p:cNvSpPr/>
          <p:nvPr/>
        </p:nvSpPr>
        <p:spPr>
          <a:xfrm>
            <a:off x="2384399" y="1385309"/>
            <a:ext cx="3023098" cy="61572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r>
              <a:rPr lang="zh-CN" altLang="en-US" dirty="0">
                <a:solidFill>
                  <a:prstClr val="white"/>
                </a:solidFill>
                <a:latin typeface="华文新魏" panose="02010800040101010101" pitchFamily="2" charset="-122"/>
                <a:ea typeface="华文新魏" panose="02010800040101010101" pitchFamily="2" charset="-122"/>
              </a:rPr>
              <a:t>红线禁令</a:t>
            </a:r>
            <a:r>
              <a:rPr lang="en-US" altLang="zh-CN" dirty="0">
                <a:solidFill>
                  <a:prstClr val="white"/>
                </a:solidFill>
                <a:latin typeface="华文新魏" panose="02010800040101010101" pitchFamily="2" charset="-122"/>
                <a:ea typeface="华文新魏" panose="02010800040101010101" pitchFamily="2" charset="-122"/>
              </a:rPr>
              <a:t>——</a:t>
            </a:r>
            <a:r>
              <a:rPr lang="zh-CN" altLang="en-US" dirty="0">
                <a:solidFill>
                  <a:prstClr val="white"/>
                </a:solidFill>
                <a:latin typeface="华文新魏" panose="02010800040101010101" pitchFamily="2" charset="-122"/>
                <a:ea typeface="华文新魏" panose="02010800040101010101" pitchFamily="2" charset="-122"/>
              </a:rPr>
              <a:t>会议</a:t>
            </a:r>
            <a:endParaRPr lang="zh-CN" altLang="en-US" dirty="0">
              <a:solidFill>
                <a:prstClr val="white"/>
              </a:solidFill>
              <a:latin typeface="华文新魏" panose="02010800040101010101" pitchFamily="2" charset="-122"/>
              <a:ea typeface="华文新魏" panose="02010800040101010101" pitchFamily="2" charset="-122"/>
            </a:endParaRPr>
          </a:p>
        </p:txBody>
      </p:sp>
      <p:sp>
        <p:nvSpPr>
          <p:cNvPr id="7" name="Freeform 118"/>
          <p:cNvSpPr>
            <a:spLocks noChangeArrowheads="1"/>
          </p:cNvSpPr>
          <p:nvPr/>
        </p:nvSpPr>
        <p:spPr bwMode="auto">
          <a:xfrm>
            <a:off x="9090314" y="1910638"/>
            <a:ext cx="592446" cy="593862"/>
          </a:xfrm>
          <a:custGeom>
            <a:avLst/>
            <a:gdLst>
              <a:gd name="T0" fmla="*/ 2147483647 w 768"/>
              <a:gd name="T1" fmla="*/ 2147483647 h 768"/>
              <a:gd name="T2" fmla="*/ 2147483647 w 768"/>
              <a:gd name="T3" fmla="*/ 2147483647 h 768"/>
              <a:gd name="T4" fmla="*/ 2147483647 w 768"/>
              <a:gd name="T5" fmla="*/ 2147483647 h 768"/>
              <a:gd name="T6" fmla="*/ 0 w 768"/>
              <a:gd name="T7" fmla="*/ 2147483647 h 768"/>
              <a:gd name="T8" fmla="*/ 0 w 768"/>
              <a:gd name="T9" fmla="*/ 2147483647 h 768"/>
              <a:gd name="T10" fmla="*/ 2147483647 w 768"/>
              <a:gd name="T11" fmla="*/ 2147483647 h 768"/>
              <a:gd name="T12" fmla="*/ 2147483647 w 768"/>
              <a:gd name="T13" fmla="*/ 2147483647 h 768"/>
              <a:gd name="T14" fmla="*/ 2147483647 w 768"/>
              <a:gd name="T15" fmla="*/ 0 h 768"/>
              <a:gd name="T16" fmla="*/ 2147483647 w 768"/>
              <a:gd name="T17" fmla="*/ 0 h 768"/>
              <a:gd name="T18" fmla="*/ 2147483647 w 768"/>
              <a:gd name="T19" fmla="*/ 2147483647 h 768"/>
              <a:gd name="T20" fmla="*/ 2147483647 w 768"/>
              <a:gd name="T21" fmla="*/ 2147483647 h 768"/>
              <a:gd name="T22" fmla="*/ 2147483647 w 768"/>
              <a:gd name="T23" fmla="*/ 2147483647 h 768"/>
              <a:gd name="T24" fmla="*/ 2147483647 w 768"/>
              <a:gd name="T25" fmla="*/ 2147483647 h 768"/>
              <a:gd name="T26" fmla="*/ 2147483647 w 768"/>
              <a:gd name="T27" fmla="*/ 2147483647 h 768"/>
              <a:gd name="T28" fmla="*/ 2147483647 w 768"/>
              <a:gd name="T29" fmla="*/ 2147483647 h 768"/>
              <a:gd name="T30" fmla="*/ 2147483647 w 768"/>
              <a:gd name="T31" fmla="*/ 2147483647 h 768"/>
              <a:gd name="T32" fmla="*/ 2147483647 w 768"/>
              <a:gd name="T33" fmla="*/ 2147483647 h 768"/>
              <a:gd name="T34" fmla="*/ 2147483647 w 768"/>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8"/>
              <a:gd name="T55" fmla="*/ 0 h 768"/>
              <a:gd name="T56" fmla="*/ 768 w 768"/>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8" h="768">
                <a:moveTo>
                  <a:pt x="240" y="768"/>
                </a:moveTo>
                <a:cubicBezTo>
                  <a:pt x="232" y="768"/>
                  <a:pt x="219" y="762"/>
                  <a:pt x="214" y="757"/>
                </a:cubicBezTo>
                <a:cubicBezTo>
                  <a:pt x="11" y="554"/>
                  <a:pt x="11" y="554"/>
                  <a:pt x="11" y="554"/>
                </a:cubicBezTo>
                <a:cubicBezTo>
                  <a:pt x="6" y="549"/>
                  <a:pt x="0" y="535"/>
                  <a:pt x="0" y="527"/>
                </a:cubicBezTo>
                <a:cubicBezTo>
                  <a:pt x="0" y="241"/>
                  <a:pt x="0" y="241"/>
                  <a:pt x="0" y="241"/>
                </a:cubicBezTo>
                <a:cubicBezTo>
                  <a:pt x="0" y="233"/>
                  <a:pt x="6" y="219"/>
                  <a:pt x="11" y="214"/>
                </a:cubicBezTo>
                <a:cubicBezTo>
                  <a:pt x="214" y="11"/>
                  <a:pt x="214" y="11"/>
                  <a:pt x="214" y="11"/>
                </a:cubicBezTo>
                <a:cubicBezTo>
                  <a:pt x="219" y="6"/>
                  <a:pt x="234" y="0"/>
                  <a:pt x="241" y="0"/>
                </a:cubicBezTo>
                <a:cubicBezTo>
                  <a:pt x="527" y="0"/>
                  <a:pt x="527" y="0"/>
                  <a:pt x="527" y="0"/>
                </a:cubicBezTo>
                <a:cubicBezTo>
                  <a:pt x="534" y="0"/>
                  <a:pt x="549" y="6"/>
                  <a:pt x="554" y="11"/>
                </a:cubicBezTo>
                <a:cubicBezTo>
                  <a:pt x="757" y="214"/>
                  <a:pt x="757" y="214"/>
                  <a:pt x="757" y="214"/>
                </a:cubicBezTo>
                <a:cubicBezTo>
                  <a:pt x="762" y="219"/>
                  <a:pt x="768" y="233"/>
                  <a:pt x="768" y="241"/>
                </a:cubicBezTo>
                <a:cubicBezTo>
                  <a:pt x="768" y="527"/>
                  <a:pt x="768" y="527"/>
                  <a:pt x="768" y="527"/>
                </a:cubicBezTo>
                <a:cubicBezTo>
                  <a:pt x="768" y="535"/>
                  <a:pt x="762" y="549"/>
                  <a:pt x="757" y="554"/>
                </a:cubicBezTo>
                <a:cubicBezTo>
                  <a:pt x="554" y="757"/>
                  <a:pt x="554" y="757"/>
                  <a:pt x="554" y="757"/>
                </a:cubicBezTo>
                <a:cubicBezTo>
                  <a:pt x="549" y="762"/>
                  <a:pt x="534" y="768"/>
                  <a:pt x="527" y="768"/>
                </a:cubicBezTo>
                <a:cubicBezTo>
                  <a:pt x="240" y="768"/>
                  <a:pt x="240" y="768"/>
                  <a:pt x="240" y="768"/>
                </a:cubicBezTo>
                <a:cubicBezTo>
                  <a:pt x="240" y="768"/>
                  <a:pt x="240" y="768"/>
                  <a:pt x="240" y="768"/>
                </a:cubicBezTo>
              </a:path>
            </a:pathLst>
          </a:custGeom>
          <a:solidFill>
            <a:srgbClr val="EF493D"/>
          </a:solidFill>
          <a:ln w="9525">
            <a:noFill/>
            <a:round/>
          </a:ln>
        </p:spPr>
        <p:txBody>
          <a:bodyPr lIns="108896" tIns="54448" rIns="108896" bIns="54448"/>
          <a:lstStyle/>
          <a:p>
            <a:endParaRPr lang="zh-CN" altLang="en-US"/>
          </a:p>
        </p:txBody>
      </p:sp>
      <p:sp>
        <p:nvSpPr>
          <p:cNvPr id="8" name="文本框 33"/>
          <p:cNvSpPr txBox="1">
            <a:spLocks noChangeArrowheads="1"/>
          </p:cNvSpPr>
          <p:nvPr/>
        </p:nvSpPr>
        <p:spPr bwMode="auto">
          <a:xfrm>
            <a:off x="9114138" y="2579129"/>
            <a:ext cx="603565" cy="2141285"/>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3300" b="1" dirty="0">
                <a:solidFill>
                  <a:srgbClr val="FF0000"/>
                </a:solidFill>
                <a:latin typeface="微软雅黑" panose="020B0503020204020204" pitchFamily="34" charset="-122"/>
                <a:ea typeface="微软雅黑" panose="020B0503020204020204" pitchFamily="34" charset="-122"/>
              </a:rPr>
              <a:t>红线禁令</a:t>
            </a:r>
            <a:endParaRPr lang="zh-CN" altLang="en-US" sz="3300" b="1" dirty="0">
              <a:solidFill>
                <a:srgbClr val="FF0000"/>
              </a:solidFill>
              <a:latin typeface="微软雅黑" panose="020B0503020204020204" pitchFamily="34" charset="-122"/>
              <a:ea typeface="微软雅黑" panose="020B0503020204020204" pitchFamily="34" charset="-122"/>
            </a:endParaRPr>
          </a:p>
        </p:txBody>
      </p:sp>
      <p:sp>
        <p:nvSpPr>
          <p:cNvPr id="9" name="Freeform 120"/>
          <p:cNvSpPr>
            <a:spLocks noChangeArrowheads="1"/>
          </p:cNvSpPr>
          <p:nvPr/>
        </p:nvSpPr>
        <p:spPr bwMode="auto">
          <a:xfrm>
            <a:off x="9144316" y="2126588"/>
            <a:ext cx="538443" cy="377912"/>
          </a:xfrm>
          <a:custGeom>
            <a:avLst/>
            <a:gdLst>
              <a:gd name="T0" fmla="*/ 2147483647 w 697"/>
              <a:gd name="T1" fmla="*/ 0 h 488"/>
              <a:gd name="T2" fmla="*/ 2147483647 w 697"/>
              <a:gd name="T3" fmla="*/ 2147483647 h 488"/>
              <a:gd name="T4" fmla="*/ 2147483647 w 697"/>
              <a:gd name="T5" fmla="*/ 2147483647 h 488"/>
              <a:gd name="T6" fmla="*/ 2147483647 w 697"/>
              <a:gd name="T7" fmla="*/ 2147483647 h 488"/>
              <a:gd name="T8" fmla="*/ 2147483647 w 697"/>
              <a:gd name="T9" fmla="*/ 2147483647 h 488"/>
              <a:gd name="T10" fmla="*/ 2147483647 w 697"/>
              <a:gd name="T11" fmla="*/ 2147483647 h 488"/>
              <a:gd name="T12" fmla="*/ 2147483647 w 697"/>
              <a:gd name="T13" fmla="*/ 2147483647 h 488"/>
              <a:gd name="T14" fmla="*/ 2147483647 w 697"/>
              <a:gd name="T15" fmla="*/ 2147483647 h 488"/>
              <a:gd name="T16" fmla="*/ 2147483647 w 697"/>
              <a:gd name="T17" fmla="*/ 2147483647 h 488"/>
              <a:gd name="T18" fmla="*/ 2147483647 w 697"/>
              <a:gd name="T19" fmla="*/ 2147483647 h 488"/>
              <a:gd name="T20" fmla="*/ 2147483647 w 697"/>
              <a:gd name="T21" fmla="*/ 2147483647 h 488"/>
              <a:gd name="T22" fmla="*/ 2147483647 w 697"/>
              <a:gd name="T23" fmla="*/ 2147483647 h 488"/>
              <a:gd name="T24" fmla="*/ 2147483647 w 697"/>
              <a:gd name="T25" fmla="*/ 0 h 488"/>
              <a:gd name="T26" fmla="*/ 0 w 697"/>
              <a:gd name="T27" fmla="*/ 2147483647 h 488"/>
              <a:gd name="T28" fmla="*/ 2147483647 w 697"/>
              <a:gd name="T29" fmla="*/ 2147483647 h 488"/>
              <a:gd name="T30" fmla="*/ 2147483647 w 697"/>
              <a:gd name="T31" fmla="*/ 2147483647 h 488"/>
              <a:gd name="T32" fmla="*/ 2147483647 w 697"/>
              <a:gd name="T33" fmla="*/ 2147483647 h 488"/>
              <a:gd name="T34" fmla="*/ 2147483647 w 697"/>
              <a:gd name="T35" fmla="*/ 2147483647 h 488"/>
              <a:gd name="T36" fmla="*/ 2147483647 w 697"/>
              <a:gd name="T37" fmla="*/ 2147483647 h 488"/>
              <a:gd name="T38" fmla="*/ 2147483647 w 697"/>
              <a:gd name="T39" fmla="*/ 2147483647 h 488"/>
              <a:gd name="T40" fmla="*/ 2147483647 w 697"/>
              <a:gd name="T41" fmla="*/ 2147483647 h 488"/>
              <a:gd name="T42" fmla="*/ 2147483647 w 697"/>
              <a:gd name="T43" fmla="*/ 2147483647 h 488"/>
              <a:gd name="T44" fmla="*/ 2147483647 w 697"/>
              <a:gd name="T45" fmla="*/ 2147483647 h 488"/>
              <a:gd name="T46" fmla="*/ 0 w 697"/>
              <a:gd name="T47" fmla="*/ 2147483647 h 488"/>
              <a:gd name="T48" fmla="*/ 2147483647 w 697"/>
              <a:gd name="T49" fmla="*/ 2147483647 h 488"/>
              <a:gd name="T50" fmla="*/ 2147483647 w 697"/>
              <a:gd name="T51" fmla="*/ 2147483647 h 488"/>
              <a:gd name="T52" fmla="*/ 2147483647 w 697"/>
              <a:gd name="T53" fmla="*/ 2147483647 h 488"/>
              <a:gd name="T54" fmla="*/ 2147483647 w 697"/>
              <a:gd name="T55" fmla="*/ 2147483647 h 488"/>
              <a:gd name="T56" fmla="*/ 2147483647 w 697"/>
              <a:gd name="T57" fmla="*/ 2147483647 h 488"/>
              <a:gd name="T58" fmla="*/ 2147483647 w 697"/>
              <a:gd name="T59" fmla="*/ 2147483647 h 488"/>
              <a:gd name="T60" fmla="*/ 2147483647 w 697"/>
              <a:gd name="T61" fmla="*/ 2147483647 h 488"/>
              <a:gd name="T62" fmla="*/ 2147483647 w 697"/>
              <a:gd name="T63" fmla="*/ 2147483647 h 488"/>
              <a:gd name="T64" fmla="*/ 2147483647 w 697"/>
              <a:gd name="T65" fmla="*/ 2147483647 h 488"/>
              <a:gd name="T66" fmla="*/ 2147483647 w 697"/>
              <a:gd name="T67" fmla="*/ 2147483647 h 488"/>
              <a:gd name="T68" fmla="*/ 2147483647 w 697"/>
              <a:gd name="T69" fmla="*/ 2147483647 h 488"/>
              <a:gd name="T70" fmla="*/ 2147483647 w 697"/>
              <a:gd name="T71" fmla="*/ 2147483647 h 488"/>
              <a:gd name="T72" fmla="*/ 2147483647 w 697"/>
              <a:gd name="T73" fmla="*/ 2147483647 h 488"/>
              <a:gd name="T74" fmla="*/ 2147483647 w 697"/>
              <a:gd name="T75" fmla="*/ 2147483647 h 488"/>
              <a:gd name="T76" fmla="*/ 2147483647 w 697"/>
              <a:gd name="T77" fmla="*/ 2147483647 h 488"/>
              <a:gd name="T78" fmla="*/ 2147483647 w 697"/>
              <a:gd name="T79" fmla="*/ 2147483647 h 488"/>
              <a:gd name="T80" fmla="*/ 2147483647 w 697"/>
              <a:gd name="T81" fmla="*/ 2147483647 h 488"/>
              <a:gd name="T82" fmla="*/ 2147483647 w 697"/>
              <a:gd name="T83" fmla="*/ 2147483647 h 488"/>
              <a:gd name="T84" fmla="*/ 2147483647 w 697"/>
              <a:gd name="T85" fmla="*/ 2147483647 h 488"/>
              <a:gd name="T86" fmla="*/ 2147483647 w 697"/>
              <a:gd name="T87" fmla="*/ 2147483647 h 488"/>
              <a:gd name="T88" fmla="*/ 2147483647 w 697"/>
              <a:gd name="T89" fmla="*/ 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7"/>
              <a:gd name="T136" fmla="*/ 0 h 488"/>
              <a:gd name="T137" fmla="*/ 697 w 697"/>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7" h="488">
                <a:moveTo>
                  <a:pt x="383" y="0"/>
                </a:moveTo>
                <a:cubicBezTo>
                  <a:pt x="352" y="0"/>
                  <a:pt x="329" y="14"/>
                  <a:pt x="315" y="38"/>
                </a:cubicBezTo>
                <a:cubicBezTo>
                  <a:pt x="314" y="38"/>
                  <a:pt x="296" y="18"/>
                  <a:pt x="291" y="16"/>
                </a:cubicBezTo>
                <a:cubicBezTo>
                  <a:pt x="288" y="8"/>
                  <a:pt x="281" y="4"/>
                  <a:pt x="273" y="4"/>
                </a:cubicBezTo>
                <a:cubicBezTo>
                  <a:pt x="166" y="4"/>
                  <a:pt x="166" y="4"/>
                  <a:pt x="166" y="4"/>
                </a:cubicBezTo>
                <a:cubicBezTo>
                  <a:pt x="156" y="4"/>
                  <a:pt x="147" y="11"/>
                  <a:pt x="147" y="23"/>
                </a:cubicBezTo>
                <a:cubicBezTo>
                  <a:pt x="147" y="33"/>
                  <a:pt x="152" y="39"/>
                  <a:pt x="159" y="41"/>
                </a:cubicBezTo>
                <a:cubicBezTo>
                  <a:pt x="160" y="46"/>
                  <a:pt x="195" y="81"/>
                  <a:pt x="200" y="83"/>
                </a:cubicBezTo>
                <a:cubicBezTo>
                  <a:pt x="200" y="84"/>
                  <a:pt x="201" y="84"/>
                  <a:pt x="201" y="85"/>
                </a:cubicBezTo>
                <a:cubicBezTo>
                  <a:pt x="201" y="106"/>
                  <a:pt x="201" y="106"/>
                  <a:pt x="201" y="106"/>
                </a:cubicBezTo>
                <a:cubicBezTo>
                  <a:pt x="197" y="103"/>
                  <a:pt x="135" y="39"/>
                  <a:pt x="131" y="36"/>
                </a:cubicBezTo>
                <a:cubicBezTo>
                  <a:pt x="128" y="32"/>
                  <a:pt x="124" y="28"/>
                  <a:pt x="120" y="25"/>
                </a:cubicBezTo>
                <a:cubicBezTo>
                  <a:pt x="109" y="10"/>
                  <a:pt x="86" y="0"/>
                  <a:pt x="65" y="0"/>
                </a:cubicBezTo>
                <a:cubicBezTo>
                  <a:pt x="34" y="0"/>
                  <a:pt x="0" y="16"/>
                  <a:pt x="0" y="61"/>
                </a:cubicBezTo>
                <a:cubicBezTo>
                  <a:pt x="0" y="77"/>
                  <a:pt x="4" y="94"/>
                  <a:pt x="20" y="105"/>
                </a:cubicBezTo>
                <a:cubicBezTo>
                  <a:pt x="23" y="109"/>
                  <a:pt x="78" y="164"/>
                  <a:pt x="82" y="168"/>
                </a:cubicBezTo>
                <a:cubicBezTo>
                  <a:pt x="83" y="169"/>
                  <a:pt x="84" y="170"/>
                  <a:pt x="85" y="171"/>
                </a:cubicBezTo>
                <a:cubicBezTo>
                  <a:pt x="80" y="174"/>
                  <a:pt x="74" y="175"/>
                  <a:pt x="68" y="175"/>
                </a:cubicBezTo>
                <a:cubicBezTo>
                  <a:pt x="63" y="175"/>
                  <a:pt x="59" y="175"/>
                  <a:pt x="56" y="174"/>
                </a:cubicBezTo>
                <a:cubicBezTo>
                  <a:pt x="54" y="173"/>
                  <a:pt x="53" y="172"/>
                  <a:pt x="51" y="171"/>
                </a:cubicBezTo>
                <a:cubicBezTo>
                  <a:pt x="48" y="167"/>
                  <a:pt x="45" y="163"/>
                  <a:pt x="41" y="161"/>
                </a:cubicBezTo>
                <a:cubicBezTo>
                  <a:pt x="38" y="156"/>
                  <a:pt x="35" y="152"/>
                  <a:pt x="31" y="150"/>
                </a:cubicBezTo>
                <a:cubicBezTo>
                  <a:pt x="27" y="144"/>
                  <a:pt x="23" y="139"/>
                  <a:pt x="15" y="139"/>
                </a:cubicBezTo>
                <a:cubicBezTo>
                  <a:pt x="6" y="139"/>
                  <a:pt x="0" y="147"/>
                  <a:pt x="0" y="158"/>
                </a:cubicBezTo>
                <a:cubicBezTo>
                  <a:pt x="0" y="170"/>
                  <a:pt x="6" y="184"/>
                  <a:pt x="19" y="194"/>
                </a:cubicBezTo>
                <a:cubicBezTo>
                  <a:pt x="21" y="196"/>
                  <a:pt x="191" y="368"/>
                  <a:pt x="313" y="488"/>
                </a:cubicBezTo>
                <a:cubicBezTo>
                  <a:pt x="456" y="488"/>
                  <a:pt x="456" y="488"/>
                  <a:pt x="456" y="488"/>
                </a:cubicBezTo>
                <a:cubicBezTo>
                  <a:pt x="457" y="488"/>
                  <a:pt x="457" y="488"/>
                  <a:pt x="457" y="488"/>
                </a:cubicBezTo>
                <a:cubicBezTo>
                  <a:pt x="458" y="488"/>
                  <a:pt x="458" y="488"/>
                  <a:pt x="458" y="488"/>
                </a:cubicBezTo>
                <a:cubicBezTo>
                  <a:pt x="458" y="488"/>
                  <a:pt x="458" y="488"/>
                  <a:pt x="458" y="488"/>
                </a:cubicBezTo>
                <a:cubicBezTo>
                  <a:pt x="458" y="488"/>
                  <a:pt x="458" y="488"/>
                  <a:pt x="458" y="488"/>
                </a:cubicBezTo>
                <a:cubicBezTo>
                  <a:pt x="458" y="488"/>
                  <a:pt x="458" y="488"/>
                  <a:pt x="458" y="488"/>
                </a:cubicBezTo>
                <a:cubicBezTo>
                  <a:pt x="466" y="487"/>
                  <a:pt x="479" y="482"/>
                  <a:pt x="483" y="477"/>
                </a:cubicBezTo>
                <a:cubicBezTo>
                  <a:pt x="569" y="392"/>
                  <a:pt x="569" y="392"/>
                  <a:pt x="569" y="392"/>
                </a:cubicBezTo>
                <a:cubicBezTo>
                  <a:pt x="686" y="274"/>
                  <a:pt x="686" y="274"/>
                  <a:pt x="686" y="274"/>
                </a:cubicBezTo>
                <a:cubicBezTo>
                  <a:pt x="690" y="270"/>
                  <a:pt x="694" y="260"/>
                  <a:pt x="696" y="253"/>
                </a:cubicBezTo>
                <a:cubicBezTo>
                  <a:pt x="697" y="251"/>
                  <a:pt x="697" y="249"/>
                  <a:pt x="697" y="247"/>
                </a:cubicBezTo>
                <a:cubicBezTo>
                  <a:pt x="697" y="107"/>
                  <a:pt x="697" y="107"/>
                  <a:pt x="697" y="107"/>
                </a:cubicBezTo>
                <a:cubicBezTo>
                  <a:pt x="673" y="83"/>
                  <a:pt x="618" y="27"/>
                  <a:pt x="614" y="25"/>
                </a:cubicBezTo>
                <a:cubicBezTo>
                  <a:pt x="604" y="11"/>
                  <a:pt x="588" y="4"/>
                  <a:pt x="570" y="4"/>
                </a:cubicBezTo>
                <a:cubicBezTo>
                  <a:pt x="514" y="4"/>
                  <a:pt x="514" y="4"/>
                  <a:pt x="514" y="4"/>
                </a:cubicBezTo>
                <a:cubicBezTo>
                  <a:pt x="500" y="4"/>
                  <a:pt x="493" y="11"/>
                  <a:pt x="493" y="31"/>
                </a:cubicBezTo>
                <a:cubicBezTo>
                  <a:pt x="493" y="76"/>
                  <a:pt x="493" y="76"/>
                  <a:pt x="493" y="76"/>
                </a:cubicBezTo>
                <a:cubicBezTo>
                  <a:pt x="489" y="73"/>
                  <a:pt x="446" y="29"/>
                  <a:pt x="442" y="26"/>
                </a:cubicBezTo>
                <a:cubicBezTo>
                  <a:pt x="429" y="9"/>
                  <a:pt x="408" y="0"/>
                  <a:pt x="383" y="0"/>
                </a:cubicBezTo>
              </a:path>
            </a:pathLst>
          </a:custGeom>
          <a:solidFill>
            <a:srgbClr val="C23D33"/>
          </a:solidFill>
          <a:ln w="9525">
            <a:noFill/>
            <a:round/>
          </a:ln>
        </p:spPr>
        <p:txBody>
          <a:bodyPr lIns="108896" tIns="54448" rIns="108896" bIns="54448"/>
          <a:lstStyle/>
          <a:p>
            <a:endParaRPr lang="zh-CN" altLang="en-US"/>
          </a:p>
        </p:txBody>
      </p:sp>
      <p:sp>
        <p:nvSpPr>
          <p:cNvPr id="10" name="Freeform 121"/>
          <p:cNvSpPr>
            <a:spLocks noEditPoints="1" noChangeArrowheads="1"/>
          </p:cNvSpPr>
          <p:nvPr/>
        </p:nvSpPr>
        <p:spPr bwMode="auto">
          <a:xfrm>
            <a:off x="9144318" y="2126588"/>
            <a:ext cx="484439" cy="161962"/>
          </a:xfrm>
          <a:custGeom>
            <a:avLst/>
            <a:gdLst>
              <a:gd name="T0" fmla="*/ 2147483647 w 626"/>
              <a:gd name="T1" fmla="*/ 2147483647 h 208"/>
              <a:gd name="T2" fmla="*/ 2147483647 w 626"/>
              <a:gd name="T3" fmla="*/ 2147483647 h 208"/>
              <a:gd name="T4" fmla="*/ 2147483647 w 626"/>
              <a:gd name="T5" fmla="*/ 2147483647 h 208"/>
              <a:gd name="T6" fmla="*/ 0 w 626"/>
              <a:gd name="T7" fmla="*/ 2147483647 h 208"/>
              <a:gd name="T8" fmla="*/ 2147483647 w 626"/>
              <a:gd name="T9" fmla="*/ 2147483647 h 208"/>
              <a:gd name="T10" fmla="*/ 2147483647 w 626"/>
              <a:gd name="T11" fmla="*/ 2147483647 h 208"/>
              <a:gd name="T12" fmla="*/ 2147483647 w 626"/>
              <a:gd name="T13" fmla="*/ 2147483647 h 208"/>
              <a:gd name="T14" fmla="*/ 2147483647 w 626"/>
              <a:gd name="T15" fmla="*/ 2147483647 h 208"/>
              <a:gd name="T16" fmla="*/ 2147483647 w 626"/>
              <a:gd name="T17" fmla="*/ 2147483647 h 208"/>
              <a:gd name="T18" fmla="*/ 0 w 626"/>
              <a:gd name="T19" fmla="*/ 2147483647 h 208"/>
              <a:gd name="T20" fmla="*/ 2147483647 w 626"/>
              <a:gd name="T21" fmla="*/ 0 h 208"/>
              <a:gd name="T22" fmla="*/ 2147483647 w 626"/>
              <a:gd name="T23" fmla="*/ 2147483647 h 208"/>
              <a:gd name="T24" fmla="*/ 2147483647 w 626"/>
              <a:gd name="T25" fmla="*/ 2147483647 h 208"/>
              <a:gd name="T26" fmla="*/ 2147483647 w 626"/>
              <a:gd name="T27" fmla="*/ 2147483647 h 208"/>
              <a:gd name="T28" fmla="*/ 2147483647 w 626"/>
              <a:gd name="T29" fmla="*/ 2147483647 h 208"/>
              <a:gd name="T30" fmla="*/ 2147483647 w 626"/>
              <a:gd name="T31" fmla="*/ 2147483647 h 208"/>
              <a:gd name="T32" fmla="*/ 2147483647 w 626"/>
              <a:gd name="T33" fmla="*/ 2147483647 h 208"/>
              <a:gd name="T34" fmla="*/ 2147483647 w 626"/>
              <a:gd name="T35" fmla="*/ 2147483647 h 208"/>
              <a:gd name="T36" fmla="*/ 2147483647 w 626"/>
              <a:gd name="T37" fmla="*/ 2147483647 h 208"/>
              <a:gd name="T38" fmla="*/ 2147483647 w 626"/>
              <a:gd name="T39" fmla="*/ 2147483647 h 208"/>
              <a:gd name="T40" fmla="*/ 2147483647 w 626"/>
              <a:gd name="T41" fmla="*/ 2147483647 h 208"/>
              <a:gd name="T42" fmla="*/ 2147483647 w 626"/>
              <a:gd name="T43" fmla="*/ 2147483647 h 208"/>
              <a:gd name="T44" fmla="*/ 2147483647 w 626"/>
              <a:gd name="T45" fmla="*/ 2147483647 h 208"/>
              <a:gd name="T46" fmla="*/ 2147483647 w 626"/>
              <a:gd name="T47" fmla="*/ 2147483647 h 208"/>
              <a:gd name="T48" fmla="*/ 2147483647 w 626"/>
              <a:gd name="T49" fmla="*/ 2147483647 h 208"/>
              <a:gd name="T50" fmla="*/ 2147483647 w 626"/>
              <a:gd name="T51" fmla="*/ 2147483647 h 208"/>
              <a:gd name="T52" fmla="*/ 2147483647 w 626"/>
              <a:gd name="T53" fmla="*/ 2147483647 h 208"/>
              <a:gd name="T54" fmla="*/ 2147483647 w 626"/>
              <a:gd name="T55" fmla="*/ 2147483647 h 208"/>
              <a:gd name="T56" fmla="*/ 2147483647 w 626"/>
              <a:gd name="T57" fmla="*/ 2147483647 h 208"/>
              <a:gd name="T58" fmla="*/ 2147483647 w 626"/>
              <a:gd name="T59" fmla="*/ 0 h 208"/>
              <a:gd name="T60" fmla="*/ 2147483647 w 626"/>
              <a:gd name="T61" fmla="*/ 2147483647 h 208"/>
              <a:gd name="T62" fmla="*/ 2147483647 w 626"/>
              <a:gd name="T63" fmla="*/ 2147483647 h 208"/>
              <a:gd name="T64" fmla="*/ 2147483647 w 626"/>
              <a:gd name="T65" fmla="*/ 2147483647 h 208"/>
              <a:gd name="T66" fmla="*/ 2147483647 w 626"/>
              <a:gd name="T67" fmla="*/ 0 h 208"/>
              <a:gd name="T68" fmla="*/ 2147483647 w 626"/>
              <a:gd name="T69" fmla="*/ 2147483647 h 208"/>
              <a:gd name="T70" fmla="*/ 2147483647 w 626"/>
              <a:gd name="T71" fmla="*/ 2147483647 h 208"/>
              <a:gd name="T72" fmla="*/ 2147483647 w 626"/>
              <a:gd name="T73" fmla="*/ 2147483647 h 208"/>
              <a:gd name="T74" fmla="*/ 2147483647 w 626"/>
              <a:gd name="T75" fmla="*/ 2147483647 h 208"/>
              <a:gd name="T76" fmla="*/ 2147483647 w 626"/>
              <a:gd name="T77" fmla="*/ 2147483647 h 208"/>
              <a:gd name="T78" fmla="*/ 2147483647 w 626"/>
              <a:gd name="T79" fmla="*/ 2147483647 h 208"/>
              <a:gd name="T80" fmla="*/ 2147483647 w 626"/>
              <a:gd name="T81" fmla="*/ 2147483647 h 208"/>
              <a:gd name="T82" fmla="*/ 2147483647 w 626"/>
              <a:gd name="T83" fmla="*/ 2147483647 h 208"/>
              <a:gd name="T84" fmla="*/ 2147483647 w 626"/>
              <a:gd name="T85" fmla="*/ 2147483647 h 208"/>
              <a:gd name="T86" fmla="*/ 2147483647 w 626"/>
              <a:gd name="T87" fmla="*/ 2147483647 h 208"/>
              <a:gd name="T88" fmla="*/ 2147483647 w 626"/>
              <a:gd name="T89" fmla="*/ 2147483647 h 208"/>
              <a:gd name="T90" fmla="*/ 2147483647 w 626"/>
              <a:gd name="T91" fmla="*/ 2147483647 h 208"/>
              <a:gd name="T92" fmla="*/ 2147483647 w 626"/>
              <a:gd name="T93" fmla="*/ 2147483647 h 208"/>
              <a:gd name="T94" fmla="*/ 2147483647 w 626"/>
              <a:gd name="T95" fmla="*/ 2147483647 h 208"/>
              <a:gd name="T96" fmla="*/ 2147483647 w 626"/>
              <a:gd name="T97" fmla="*/ 2147483647 h 208"/>
              <a:gd name="T98" fmla="*/ 2147483647 w 626"/>
              <a:gd name="T99" fmla="*/ 2147483647 h 208"/>
              <a:gd name="T100" fmla="*/ 2147483647 w 626"/>
              <a:gd name="T101" fmla="*/ 2147483647 h 208"/>
              <a:gd name="T102" fmla="*/ 2147483647 w 626"/>
              <a:gd name="T103" fmla="*/ 2147483647 h 208"/>
              <a:gd name="T104" fmla="*/ 2147483647 w 626"/>
              <a:gd name="T105" fmla="*/ 2147483647 h 208"/>
              <a:gd name="T106" fmla="*/ 2147483647 w 626"/>
              <a:gd name="T107" fmla="*/ 2147483647 h 208"/>
              <a:gd name="T108" fmla="*/ 2147483647 w 626"/>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6"/>
              <a:gd name="T166" fmla="*/ 0 h 208"/>
              <a:gd name="T167" fmla="*/ 626 w 626"/>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6" h="208">
                <a:moveTo>
                  <a:pt x="92" y="88"/>
                </a:moveTo>
                <a:cubicBezTo>
                  <a:pt x="126" y="98"/>
                  <a:pt x="134" y="122"/>
                  <a:pt x="134" y="146"/>
                </a:cubicBezTo>
                <a:cubicBezTo>
                  <a:pt x="134" y="182"/>
                  <a:pt x="112" y="208"/>
                  <a:pt x="68" y="208"/>
                </a:cubicBezTo>
                <a:cubicBezTo>
                  <a:pt x="21" y="208"/>
                  <a:pt x="0" y="180"/>
                  <a:pt x="0" y="158"/>
                </a:cubicBezTo>
                <a:cubicBezTo>
                  <a:pt x="0" y="147"/>
                  <a:pt x="6" y="139"/>
                  <a:pt x="15" y="139"/>
                </a:cubicBezTo>
                <a:cubicBezTo>
                  <a:pt x="35" y="139"/>
                  <a:pt x="30" y="175"/>
                  <a:pt x="68" y="175"/>
                </a:cubicBezTo>
                <a:cubicBezTo>
                  <a:pt x="87" y="175"/>
                  <a:pt x="97" y="162"/>
                  <a:pt x="97" y="149"/>
                </a:cubicBezTo>
                <a:cubicBezTo>
                  <a:pt x="97" y="141"/>
                  <a:pt x="94" y="132"/>
                  <a:pt x="82" y="128"/>
                </a:cubicBezTo>
                <a:cubicBezTo>
                  <a:pt x="40" y="115"/>
                  <a:pt x="40" y="115"/>
                  <a:pt x="40" y="115"/>
                </a:cubicBezTo>
                <a:cubicBezTo>
                  <a:pt x="6" y="105"/>
                  <a:pt x="0" y="82"/>
                  <a:pt x="0" y="60"/>
                </a:cubicBezTo>
                <a:cubicBezTo>
                  <a:pt x="0" y="16"/>
                  <a:pt x="34" y="0"/>
                  <a:pt x="65" y="0"/>
                </a:cubicBezTo>
                <a:cubicBezTo>
                  <a:pt x="94" y="0"/>
                  <a:pt x="128" y="19"/>
                  <a:pt x="128" y="46"/>
                </a:cubicBezTo>
                <a:cubicBezTo>
                  <a:pt x="128" y="57"/>
                  <a:pt x="120" y="64"/>
                  <a:pt x="111" y="64"/>
                </a:cubicBezTo>
                <a:cubicBezTo>
                  <a:pt x="94" y="64"/>
                  <a:pt x="97" y="34"/>
                  <a:pt x="62" y="34"/>
                </a:cubicBezTo>
                <a:cubicBezTo>
                  <a:pt x="45" y="34"/>
                  <a:pt x="36" y="44"/>
                  <a:pt x="36" y="58"/>
                </a:cubicBezTo>
                <a:cubicBezTo>
                  <a:pt x="36" y="72"/>
                  <a:pt x="49" y="76"/>
                  <a:pt x="61" y="80"/>
                </a:cubicBezTo>
                <a:lnTo>
                  <a:pt x="92" y="88"/>
                </a:lnTo>
                <a:close/>
                <a:moveTo>
                  <a:pt x="201" y="44"/>
                </a:moveTo>
                <a:cubicBezTo>
                  <a:pt x="166" y="44"/>
                  <a:pt x="166" y="44"/>
                  <a:pt x="166" y="44"/>
                </a:cubicBezTo>
                <a:cubicBezTo>
                  <a:pt x="156" y="44"/>
                  <a:pt x="147" y="36"/>
                  <a:pt x="147" y="24"/>
                </a:cubicBezTo>
                <a:cubicBezTo>
                  <a:pt x="147" y="12"/>
                  <a:pt x="156" y="4"/>
                  <a:pt x="166" y="4"/>
                </a:cubicBezTo>
                <a:cubicBezTo>
                  <a:pt x="273" y="4"/>
                  <a:pt x="273" y="4"/>
                  <a:pt x="273" y="4"/>
                </a:cubicBezTo>
                <a:cubicBezTo>
                  <a:pt x="284" y="4"/>
                  <a:pt x="292" y="12"/>
                  <a:pt x="292" y="24"/>
                </a:cubicBezTo>
                <a:cubicBezTo>
                  <a:pt x="292" y="36"/>
                  <a:pt x="284" y="44"/>
                  <a:pt x="273" y="44"/>
                </a:cubicBezTo>
                <a:cubicBezTo>
                  <a:pt x="237" y="44"/>
                  <a:pt x="237" y="44"/>
                  <a:pt x="237" y="44"/>
                </a:cubicBezTo>
                <a:cubicBezTo>
                  <a:pt x="237" y="185"/>
                  <a:pt x="237" y="185"/>
                  <a:pt x="237" y="185"/>
                </a:cubicBezTo>
                <a:cubicBezTo>
                  <a:pt x="237" y="198"/>
                  <a:pt x="230" y="207"/>
                  <a:pt x="219" y="207"/>
                </a:cubicBezTo>
                <a:cubicBezTo>
                  <a:pt x="208" y="207"/>
                  <a:pt x="201" y="199"/>
                  <a:pt x="201" y="185"/>
                </a:cubicBezTo>
                <a:lnTo>
                  <a:pt x="201" y="44"/>
                </a:lnTo>
                <a:close/>
                <a:moveTo>
                  <a:pt x="383" y="0"/>
                </a:moveTo>
                <a:cubicBezTo>
                  <a:pt x="436" y="0"/>
                  <a:pt x="465" y="43"/>
                  <a:pt x="465" y="101"/>
                </a:cubicBezTo>
                <a:cubicBezTo>
                  <a:pt x="465" y="158"/>
                  <a:pt x="438" y="208"/>
                  <a:pt x="383" y="208"/>
                </a:cubicBezTo>
                <a:cubicBezTo>
                  <a:pt x="325" y="208"/>
                  <a:pt x="301" y="162"/>
                  <a:pt x="301" y="101"/>
                </a:cubicBezTo>
                <a:cubicBezTo>
                  <a:pt x="301" y="43"/>
                  <a:pt x="330" y="0"/>
                  <a:pt x="383" y="0"/>
                </a:cubicBezTo>
                <a:close/>
                <a:moveTo>
                  <a:pt x="383" y="172"/>
                </a:moveTo>
                <a:cubicBezTo>
                  <a:pt x="416" y="172"/>
                  <a:pt x="428" y="140"/>
                  <a:pt x="428" y="101"/>
                </a:cubicBezTo>
                <a:cubicBezTo>
                  <a:pt x="428" y="63"/>
                  <a:pt x="413" y="36"/>
                  <a:pt x="383" y="36"/>
                </a:cubicBezTo>
                <a:cubicBezTo>
                  <a:pt x="353" y="36"/>
                  <a:pt x="338" y="63"/>
                  <a:pt x="338" y="101"/>
                </a:cubicBezTo>
                <a:cubicBezTo>
                  <a:pt x="338" y="140"/>
                  <a:pt x="348" y="172"/>
                  <a:pt x="383" y="172"/>
                </a:cubicBezTo>
                <a:close/>
                <a:moveTo>
                  <a:pt x="493" y="31"/>
                </a:moveTo>
                <a:cubicBezTo>
                  <a:pt x="493" y="11"/>
                  <a:pt x="501" y="4"/>
                  <a:pt x="514" y="4"/>
                </a:cubicBezTo>
                <a:cubicBezTo>
                  <a:pt x="570" y="4"/>
                  <a:pt x="570" y="4"/>
                  <a:pt x="570" y="4"/>
                </a:cubicBezTo>
                <a:cubicBezTo>
                  <a:pt x="601" y="4"/>
                  <a:pt x="626" y="24"/>
                  <a:pt x="626" y="68"/>
                </a:cubicBezTo>
                <a:cubicBezTo>
                  <a:pt x="626" y="104"/>
                  <a:pt x="606" y="132"/>
                  <a:pt x="570" y="132"/>
                </a:cubicBezTo>
                <a:cubicBezTo>
                  <a:pt x="529" y="132"/>
                  <a:pt x="529" y="132"/>
                  <a:pt x="529" y="132"/>
                </a:cubicBezTo>
                <a:cubicBezTo>
                  <a:pt x="529" y="185"/>
                  <a:pt x="529" y="185"/>
                  <a:pt x="529" y="185"/>
                </a:cubicBezTo>
                <a:cubicBezTo>
                  <a:pt x="529" y="198"/>
                  <a:pt x="522" y="207"/>
                  <a:pt x="511" y="207"/>
                </a:cubicBezTo>
                <a:cubicBezTo>
                  <a:pt x="500" y="207"/>
                  <a:pt x="493" y="198"/>
                  <a:pt x="493" y="185"/>
                </a:cubicBezTo>
                <a:lnTo>
                  <a:pt x="493" y="31"/>
                </a:lnTo>
                <a:close/>
                <a:moveTo>
                  <a:pt x="529" y="96"/>
                </a:moveTo>
                <a:cubicBezTo>
                  <a:pt x="563" y="96"/>
                  <a:pt x="563" y="96"/>
                  <a:pt x="563" y="96"/>
                </a:cubicBezTo>
                <a:cubicBezTo>
                  <a:pt x="578" y="96"/>
                  <a:pt x="589" y="85"/>
                  <a:pt x="589" y="68"/>
                </a:cubicBezTo>
                <a:cubicBezTo>
                  <a:pt x="589" y="48"/>
                  <a:pt x="578" y="40"/>
                  <a:pt x="560" y="40"/>
                </a:cubicBezTo>
                <a:cubicBezTo>
                  <a:pt x="529" y="40"/>
                  <a:pt x="529" y="40"/>
                  <a:pt x="529" y="40"/>
                </a:cubicBezTo>
                <a:lnTo>
                  <a:pt x="529" y="96"/>
                </a:lnTo>
                <a:close/>
              </a:path>
            </a:pathLst>
          </a:custGeom>
          <a:solidFill>
            <a:srgbClr val="FFFFFF"/>
          </a:solidFill>
          <a:ln w="9525">
            <a:noFill/>
            <a:round/>
          </a:ln>
        </p:spPr>
        <p:txBody>
          <a:bodyPr lIns="108896" tIns="54448" rIns="108896" bIns="54448"/>
          <a:lstStyle/>
          <a:p>
            <a:endParaRPr lang="zh-CN" altLang="en-US"/>
          </a:p>
        </p:txBody>
      </p:sp>
      <p:sp>
        <p:nvSpPr>
          <p:cNvPr id="21" name="椭圆 20"/>
          <p:cNvSpPr>
            <a:spLocks noChangeAspect="1"/>
          </p:cNvSpPr>
          <p:nvPr/>
        </p:nvSpPr>
        <p:spPr>
          <a:xfrm>
            <a:off x="2444298" y="2224745"/>
            <a:ext cx="479675" cy="479536"/>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eaLnBrk="1" fontAlgn="auto" hangingPunct="1">
              <a:buFont typeface="Arial" panose="020B0604020202020204" pitchFamily="34" charset="0"/>
              <a:buNone/>
              <a:defRPr/>
            </a:pPr>
            <a:r>
              <a:rPr lang="en-US" altLang="zh-CN" sz="190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rPr>
              <a:t>7</a:t>
            </a:r>
            <a:endParaRPr lang="zh-CN" altLang="en-US" sz="190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2" name="文本框 8"/>
          <p:cNvSpPr txBox="1">
            <a:spLocks noChangeArrowheads="1"/>
          </p:cNvSpPr>
          <p:nvPr/>
        </p:nvSpPr>
        <p:spPr bwMode="auto">
          <a:xfrm>
            <a:off x="2941443" y="2193868"/>
            <a:ext cx="4064529" cy="527638"/>
          </a:xfrm>
          <a:prstGeom prst="rect">
            <a:avLst/>
          </a:prstGeom>
          <a:noFill/>
          <a:ln w="9525">
            <a:noFill/>
            <a:miter lim="800000"/>
          </a:ln>
        </p:spPr>
        <p:txBody>
          <a:bodyPr lIns="108896" tIns="54448" rIns="108896" bIns="54448">
            <a:spAutoFit/>
          </a:bodyPr>
          <a:lstStyle/>
          <a:p>
            <a:pPr eaLnBrk="1" hangingPunct="1">
              <a:lnSpc>
                <a:spcPct val="150000"/>
              </a:lnSpc>
              <a:buFont typeface="Arial" panose="020B0604020202020204" pitchFamily="34" charset="0"/>
              <a:buNone/>
            </a:pPr>
            <a:r>
              <a:rPr lang="zh-CN" altLang="zh-CN" sz="2000" b="1" noProof="1">
                <a:latin typeface="华文楷体" panose="02010600040101010101" pitchFamily="2" charset="-122"/>
                <a:ea typeface="华文楷体" panose="02010600040101010101" pitchFamily="2" charset="-122"/>
                <a:cs typeface="Times New Roman" panose="02020603050405020304" pitchFamily="18" charset="0"/>
              </a:rPr>
              <a:t>严禁在会议费中列支公务接待费</a:t>
            </a:r>
            <a:endParaRPr lang="en-US" altLang="zh-CN" sz="2000" b="1" dirty="0">
              <a:solidFill>
                <a:schemeClr val="bg1"/>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23" name="椭圆 22"/>
          <p:cNvSpPr>
            <a:spLocks noChangeAspect="1"/>
          </p:cNvSpPr>
          <p:nvPr/>
        </p:nvSpPr>
        <p:spPr>
          <a:xfrm>
            <a:off x="2444296" y="2836057"/>
            <a:ext cx="487617" cy="48747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eaLnBrk="1" fontAlgn="auto" hangingPunct="1">
              <a:buFont typeface="Arial" panose="020B0604020202020204" pitchFamily="34" charset="0"/>
              <a:buNone/>
              <a:defRPr/>
            </a:pPr>
            <a:r>
              <a:rPr lang="en-US" altLang="zh-CN" sz="190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rPr>
              <a:t>8</a:t>
            </a:r>
            <a:endParaRPr lang="zh-CN" altLang="en-US" sz="190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4" name="文本框 8"/>
          <p:cNvSpPr txBox="1">
            <a:spLocks noChangeArrowheads="1"/>
          </p:cNvSpPr>
          <p:nvPr/>
        </p:nvSpPr>
        <p:spPr bwMode="auto">
          <a:xfrm>
            <a:off x="2947797" y="2775719"/>
            <a:ext cx="6445430" cy="527638"/>
          </a:xfrm>
          <a:prstGeom prst="rect">
            <a:avLst/>
          </a:prstGeom>
          <a:noFill/>
          <a:ln w="9525">
            <a:noFill/>
            <a:miter lim="800000"/>
          </a:ln>
        </p:spPr>
        <p:txBody>
          <a:bodyPr lIns="108896" tIns="54448" rIns="108896" bIns="54448">
            <a:spAutoFit/>
          </a:bodyPr>
          <a:lstStyle/>
          <a:p>
            <a:pPr eaLnBrk="1" hangingPunct="1">
              <a:lnSpc>
                <a:spcPct val="150000"/>
              </a:lnSpc>
              <a:buFont typeface="Arial" panose="020B0604020202020204" pitchFamily="34" charset="0"/>
              <a:buNone/>
            </a:pPr>
            <a:r>
              <a:rPr lang="zh-CN" altLang="zh-CN" sz="2000" b="1" noProof="1">
                <a:latin typeface="华文楷体" panose="02010600040101010101" pitchFamily="2" charset="-122"/>
                <a:ea typeface="华文楷体" panose="02010600040101010101" pitchFamily="2" charset="-122"/>
                <a:cs typeface="Times New Roman" panose="02020603050405020304" pitchFamily="18" charset="0"/>
              </a:rPr>
              <a:t>不得超过国家和学校规定的会议标准开支会议</a:t>
            </a:r>
            <a:r>
              <a:rPr lang="zh-CN" altLang="zh-CN" sz="2000" b="1" noProof="1" smtClean="0">
                <a:latin typeface="华文楷体" panose="02010600040101010101" pitchFamily="2" charset="-122"/>
                <a:ea typeface="华文楷体" panose="02010600040101010101" pitchFamily="2" charset="-122"/>
                <a:cs typeface="Times New Roman" panose="02020603050405020304" pitchFamily="18" charset="0"/>
              </a:rPr>
              <a:t>费</a:t>
            </a:r>
            <a:endParaRPr lang="en-US" altLang="zh-CN" sz="2000" b="1" noProof="1">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25" name="椭圆 24"/>
          <p:cNvSpPr>
            <a:spLocks noChangeAspect="1"/>
          </p:cNvSpPr>
          <p:nvPr/>
        </p:nvSpPr>
        <p:spPr>
          <a:xfrm>
            <a:off x="2444298" y="3456771"/>
            <a:ext cx="497145" cy="4970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eaLnBrk="1" fontAlgn="auto" hangingPunct="1">
              <a:buFont typeface="Arial" panose="020B0604020202020204" pitchFamily="34" charset="0"/>
              <a:buNone/>
              <a:defRPr/>
            </a:pPr>
            <a:r>
              <a:rPr lang="en-US" altLang="zh-CN" sz="190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rPr>
              <a:t>9</a:t>
            </a:r>
            <a:endParaRPr lang="zh-CN" altLang="en-US" sz="190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椭圆 25"/>
          <p:cNvSpPr>
            <a:spLocks noChangeAspect="1"/>
          </p:cNvSpPr>
          <p:nvPr/>
        </p:nvSpPr>
        <p:spPr>
          <a:xfrm>
            <a:off x="2444298" y="4147348"/>
            <a:ext cx="497145" cy="485887"/>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eaLnBrk="1" fontAlgn="auto" hangingPunct="1">
              <a:buFont typeface="Arial" panose="020B0604020202020204" pitchFamily="34" charset="0"/>
              <a:buNone/>
              <a:defRPr/>
            </a:pPr>
            <a:r>
              <a:rPr lang="en-US" altLang="zh-CN" sz="105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rPr>
              <a:t>10</a:t>
            </a:r>
            <a:endParaRPr lang="zh-CN" altLang="en-US" sz="105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椭圆 26"/>
          <p:cNvSpPr>
            <a:spLocks noChangeAspect="1"/>
          </p:cNvSpPr>
          <p:nvPr/>
        </p:nvSpPr>
        <p:spPr>
          <a:xfrm>
            <a:off x="2444298" y="4831558"/>
            <a:ext cx="536854" cy="536699"/>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eaLnBrk="1" fontAlgn="auto" hangingPunct="1">
              <a:buFont typeface="Arial" panose="020B0604020202020204" pitchFamily="34" charset="0"/>
              <a:buNone/>
              <a:defRPr/>
            </a:pPr>
            <a:r>
              <a:rPr lang="en-US" altLang="zh-CN" sz="120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rPr>
              <a:t>11</a:t>
            </a:r>
            <a:endParaRPr lang="zh-CN" altLang="en-US" sz="120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8"/>
          <p:cNvSpPr txBox="1">
            <a:spLocks noChangeArrowheads="1"/>
          </p:cNvSpPr>
          <p:nvPr/>
        </p:nvSpPr>
        <p:spPr bwMode="auto">
          <a:xfrm>
            <a:off x="2963680" y="3418661"/>
            <a:ext cx="6135891" cy="725513"/>
          </a:xfrm>
          <a:prstGeom prst="rect">
            <a:avLst/>
          </a:prstGeom>
          <a:noFill/>
          <a:ln w="9525">
            <a:noFill/>
            <a:miter lim="800000"/>
          </a:ln>
        </p:spPr>
        <p:txBody>
          <a:bodyPr wrap="square" lIns="108896" tIns="54448" rIns="108896" bIns="54448">
            <a:spAutoFit/>
          </a:bodyPr>
          <a:lstStyle/>
          <a:p>
            <a:r>
              <a:rPr lang="zh-CN" altLang="zh-CN" sz="2000" b="1" noProof="1">
                <a:latin typeface="华文楷体" panose="02010600040101010101" pitchFamily="2" charset="-122"/>
                <a:ea typeface="华文楷体" panose="02010600040101010101" pitchFamily="2" charset="-122"/>
                <a:cs typeface="Times New Roman" panose="02020603050405020304" pitchFamily="18" charset="0"/>
              </a:rPr>
              <a:t>严禁各项目组和有关管理部门借会议名义组织会餐或安排</a:t>
            </a:r>
            <a:r>
              <a:rPr lang="zh-CN" altLang="zh-CN" sz="2000" b="1" noProof="1" smtClean="0">
                <a:latin typeface="华文楷体" panose="02010600040101010101" pitchFamily="2" charset="-122"/>
                <a:ea typeface="华文楷体" panose="02010600040101010101" pitchFamily="2" charset="-122"/>
                <a:cs typeface="Times New Roman" panose="02020603050405020304" pitchFamily="18" charset="0"/>
              </a:rPr>
              <a:t>宴请</a:t>
            </a:r>
            <a:endParaRPr lang="en-US" altLang="zh-CN" sz="2000" b="1" noProof="1" smtClean="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29" name="文本框 8"/>
          <p:cNvSpPr txBox="1">
            <a:spLocks noChangeArrowheads="1"/>
          </p:cNvSpPr>
          <p:nvPr/>
        </p:nvSpPr>
        <p:spPr bwMode="auto">
          <a:xfrm>
            <a:off x="2958915" y="4061603"/>
            <a:ext cx="6212094" cy="725513"/>
          </a:xfrm>
          <a:prstGeom prst="rect">
            <a:avLst/>
          </a:prstGeom>
          <a:noFill/>
          <a:ln w="9525">
            <a:noFill/>
            <a:miter lim="800000"/>
          </a:ln>
        </p:spPr>
        <p:txBody>
          <a:bodyPr wrap="square" lIns="108896" tIns="54448" rIns="108896" bIns="54448">
            <a:spAutoFit/>
          </a:bodyPr>
          <a:lstStyle/>
          <a:p>
            <a:pPr>
              <a:buFont typeface="Arial" panose="020B0604020202020204" pitchFamily="34" charset="0"/>
              <a:buNone/>
            </a:pPr>
            <a:r>
              <a:rPr lang="zh-CN" altLang="zh-CN" sz="2000" b="1" noProof="1">
                <a:latin typeface="华文楷体" panose="02010600040101010101" pitchFamily="2" charset="-122"/>
                <a:ea typeface="华文楷体" panose="02010600040101010101" pitchFamily="2" charset="-122"/>
                <a:cs typeface="Times New Roman" panose="02020603050405020304" pitchFamily="18" charset="0"/>
              </a:rPr>
              <a:t>各项目组和有关管理部门办会不得安排高档套房，不得额外配发洗漱</a:t>
            </a:r>
            <a:r>
              <a:rPr lang="zh-CN" altLang="zh-CN" sz="2000" b="1" noProof="1" smtClean="0">
                <a:latin typeface="华文楷体" panose="02010600040101010101" pitchFamily="2" charset="-122"/>
                <a:ea typeface="华文楷体" panose="02010600040101010101" pitchFamily="2" charset="-122"/>
                <a:cs typeface="Times New Roman" panose="02020603050405020304" pitchFamily="18" charset="0"/>
              </a:rPr>
              <a:t>用品</a:t>
            </a:r>
            <a:endParaRPr lang="en-US" altLang="zh-CN" sz="2000" b="1" noProof="1">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30" name="文本框 8"/>
          <p:cNvSpPr txBox="1">
            <a:spLocks noChangeArrowheads="1"/>
          </p:cNvSpPr>
          <p:nvPr/>
        </p:nvSpPr>
        <p:spPr bwMode="auto">
          <a:xfrm>
            <a:off x="2974799" y="4775983"/>
            <a:ext cx="6267648" cy="725513"/>
          </a:xfrm>
          <a:prstGeom prst="rect">
            <a:avLst/>
          </a:prstGeom>
          <a:noFill/>
          <a:ln w="9525">
            <a:noFill/>
            <a:miter lim="800000"/>
          </a:ln>
        </p:spPr>
        <p:txBody>
          <a:bodyPr wrap="square" lIns="108896" tIns="54448" rIns="108896" bIns="54448">
            <a:spAutoFit/>
          </a:bodyPr>
          <a:lstStyle/>
          <a:p>
            <a:r>
              <a:rPr lang="zh-CN" altLang="zh-CN" sz="2000" b="1" noProof="1">
                <a:latin typeface="华文楷体" panose="02010600040101010101" pitchFamily="2" charset="-122"/>
                <a:ea typeface="华文楷体" panose="02010600040101010101" pitchFamily="2" charset="-122"/>
                <a:cs typeface="Times New Roman" panose="02020603050405020304" pitchFamily="18" charset="0"/>
              </a:rPr>
              <a:t>会议用餐严格控制菜品种类、数量和份量，严禁提供高档菜肴</a:t>
            </a:r>
            <a:r>
              <a:rPr lang="zh-CN" altLang="en-US" sz="2000" b="1" noProof="1">
                <a:latin typeface="华文楷体" panose="02010600040101010101" pitchFamily="2" charset="-122"/>
                <a:ea typeface="华文楷体" panose="02010600040101010101" pitchFamily="2" charset="-122"/>
                <a:cs typeface="Times New Roman" panose="02020603050405020304" pitchFamily="18" charset="0"/>
              </a:rPr>
              <a:t>，不安排宴请，不上</a:t>
            </a:r>
            <a:r>
              <a:rPr lang="zh-CN" altLang="en-US" sz="2000" b="1" noProof="1" smtClean="0">
                <a:latin typeface="华文楷体" panose="02010600040101010101" pitchFamily="2" charset="-122"/>
                <a:ea typeface="华文楷体" panose="02010600040101010101" pitchFamily="2" charset="-122"/>
                <a:cs typeface="Times New Roman" panose="02020603050405020304" pitchFamily="18" charset="0"/>
              </a:rPr>
              <a:t>烟酒</a:t>
            </a:r>
            <a:endParaRPr lang="en-US" altLang="zh-CN" sz="2000" b="1" noProof="1">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31" name="椭圆 30"/>
          <p:cNvSpPr>
            <a:spLocks noChangeAspect="1"/>
          </p:cNvSpPr>
          <p:nvPr/>
        </p:nvSpPr>
        <p:spPr>
          <a:xfrm>
            <a:off x="2444298" y="5595162"/>
            <a:ext cx="511441" cy="473185"/>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eaLnBrk="1" fontAlgn="auto" hangingPunct="1">
              <a:buFont typeface="Arial" panose="020B0604020202020204" pitchFamily="34" charset="0"/>
              <a:buNone/>
              <a:defRPr/>
            </a:pPr>
            <a:r>
              <a:rPr lang="en-US" altLang="zh-CN" sz="110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rPr>
              <a:t>12</a:t>
            </a:r>
            <a:endParaRPr lang="zh-CN" altLang="en-US" sz="1100" b="1" noProof="1">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2" name="文本框 8"/>
          <p:cNvSpPr txBox="1">
            <a:spLocks noChangeArrowheads="1"/>
          </p:cNvSpPr>
          <p:nvPr/>
        </p:nvSpPr>
        <p:spPr bwMode="auto">
          <a:xfrm>
            <a:off x="3009742" y="5490363"/>
            <a:ext cx="6232705" cy="725513"/>
          </a:xfrm>
          <a:prstGeom prst="rect">
            <a:avLst/>
          </a:prstGeom>
          <a:noFill/>
          <a:ln w="9525">
            <a:noFill/>
            <a:miter lim="800000"/>
          </a:ln>
        </p:spPr>
        <p:txBody>
          <a:bodyPr wrap="square" lIns="108896" tIns="54448" rIns="108896" bIns="54448">
            <a:spAutoFit/>
          </a:bodyPr>
          <a:lstStyle/>
          <a:p>
            <a:pPr>
              <a:buFont typeface="Arial" panose="020B0604020202020204" pitchFamily="34" charset="0"/>
              <a:buNone/>
            </a:pPr>
            <a:r>
              <a:rPr lang="zh-CN" altLang="en-US" sz="2000" b="1" noProof="1">
                <a:latin typeface="华文楷体" panose="02010600040101010101" pitchFamily="2" charset="-122"/>
                <a:ea typeface="华文楷体" panose="02010600040101010101" pitchFamily="2" charset="-122"/>
                <a:cs typeface="Times New Roman" panose="02020603050405020304" pitchFamily="18" charset="0"/>
              </a:rPr>
              <a:t>不得使用会议费购置电脑、复印机、打印机、传真机等固定资产以及开支与本次会议无关的其他</a:t>
            </a:r>
            <a:r>
              <a:rPr lang="zh-CN" altLang="en-US" sz="2000" b="1" noProof="1" smtClean="0">
                <a:latin typeface="华文楷体" panose="02010600040101010101" pitchFamily="2" charset="-122"/>
                <a:ea typeface="华文楷体" panose="02010600040101010101" pitchFamily="2" charset="-122"/>
                <a:cs typeface="Times New Roman" panose="02020603050405020304" pitchFamily="18" charset="0"/>
              </a:rPr>
              <a:t>费用</a:t>
            </a:r>
            <a:endParaRPr lang="en-US" altLang="zh-CN" sz="2000" b="1" noProof="1">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spd="slow" advTm="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a:off x="338535" y="2219568"/>
            <a:ext cx="2806485" cy="1354243"/>
          </a:xfrm>
          <a:prstGeom prst="rect">
            <a:avLst/>
          </a:prstGeom>
          <a:noFill/>
        </p:spPr>
        <p:txBody>
          <a:bodyPr wrap="square" lIns="121880" tIns="60938" rIns="121880" bIns="60938">
            <a:spAutoFit/>
          </a:bodyPr>
          <a:lstStyle/>
          <a:p>
            <a:pPr algn="ctr">
              <a:defRPr/>
            </a:pPr>
            <a:r>
              <a:rPr lang="zh-CN" altLang="en-US" sz="4800" b="1" spc="200" dirty="0" smtClean="0">
                <a:solidFill>
                  <a:schemeClr val="bg1"/>
                </a:solidFill>
                <a:latin typeface="微软雅黑" panose="020B0503020204020204" pitchFamily="34" charset="-122"/>
                <a:ea typeface="微软雅黑" panose="020B0503020204020204" pitchFamily="34" charset="-122"/>
              </a:rPr>
              <a:t>目   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500732" y="3883073"/>
            <a:ext cx="6503099" cy="957817"/>
            <a:chOff x="6339097" y="1573726"/>
            <a:chExt cx="3744416" cy="1097454"/>
          </a:xfrm>
        </p:grpSpPr>
        <p:sp>
          <p:nvSpPr>
            <p:cNvPr id="22" name="圆角矩形 21"/>
            <p:cNvSpPr/>
            <p:nvPr/>
          </p:nvSpPr>
          <p:spPr>
            <a:xfrm>
              <a:off x="6339097" y="1573726"/>
              <a:ext cx="3744416" cy="105064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defRPr/>
              </a:pPr>
              <a:endParaRPr lang="zh-CN" altLang="en-US" b="1"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392651" y="1795619"/>
              <a:ext cx="3658094" cy="875561"/>
            </a:xfrm>
            <a:prstGeom prst="rect">
              <a:avLst/>
            </a:prstGeom>
          </p:spPr>
          <p:txBody>
            <a:bodyPr wrap="square" lIns="121960" tIns="60980" rIns="121960" bIns="60980">
              <a:spAutoFit/>
            </a:bodyPr>
            <a:lstStyle/>
            <a:p>
              <a:r>
                <a:rPr lang="zh-CN" altLang="en-US"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东南大学贯彻落实中央八项规定精神最新要求</a:t>
              </a:r>
              <a:endParaRPr lang="zh-CN" altLang="en-US"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25" name="组合 24"/>
          <p:cNvGrpSpPr/>
          <p:nvPr/>
        </p:nvGrpSpPr>
        <p:grpSpPr>
          <a:xfrm>
            <a:off x="5500731" y="5399601"/>
            <a:ext cx="6262115" cy="916965"/>
            <a:chOff x="6339096" y="1836087"/>
            <a:chExt cx="3803563" cy="788285"/>
          </a:xfrm>
        </p:grpSpPr>
        <p:sp>
          <p:nvSpPr>
            <p:cNvPr id="26" name="圆角矩形 25"/>
            <p:cNvSpPr/>
            <p:nvPr/>
          </p:nvSpPr>
          <p:spPr>
            <a:xfrm>
              <a:off x="6339096" y="1836087"/>
              <a:ext cx="3803563" cy="78828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defRPr/>
              </a:pPr>
              <a:endParaRPr lang="zh-CN" altLang="en-US" b="1"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388534" y="2011989"/>
              <a:ext cx="3670427" cy="598120"/>
            </a:xfrm>
            <a:prstGeom prst="rect">
              <a:avLst/>
            </a:prstGeom>
          </p:spPr>
          <p:txBody>
            <a:bodyPr wrap="square" lIns="121960" tIns="60980" rIns="121960" bIns="60980">
              <a:spAutoFit/>
            </a:bodyPr>
            <a:lstStyle/>
            <a:p>
              <a:r>
                <a:rPr lang="zh-CN" altLang="en-US"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9" name="矩形 28"/>
          <p:cNvSpPr/>
          <p:nvPr/>
        </p:nvSpPr>
        <p:spPr>
          <a:xfrm>
            <a:off x="5297569" y="1697812"/>
            <a:ext cx="6377557" cy="1170268"/>
          </a:xfrm>
          <a:prstGeom prst="rect">
            <a:avLst/>
          </a:prstGeom>
        </p:spPr>
        <p:txBody>
          <a:bodyPr wrap="square" lIns="121960" tIns="60980" rIns="121960" bIns="60980">
            <a:spAutoFit/>
          </a:bodyPr>
          <a:lstStyle/>
          <a:p>
            <a:pPr>
              <a:lnSpc>
                <a:spcPct val="150000"/>
              </a:lnSpc>
              <a:defRPr/>
            </a:pP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当前教育系统党风廉政建设和反腐败斗争</a:t>
            </a:r>
            <a:r>
              <a:rPr lang="zh-CN" altLang="en-US"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形势</a:t>
            </a:r>
            <a:endPar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0" name="组合 29"/>
          <p:cNvGrpSpPr/>
          <p:nvPr/>
        </p:nvGrpSpPr>
        <p:grpSpPr>
          <a:xfrm>
            <a:off x="5472353" y="2360439"/>
            <a:ext cx="6638856" cy="975880"/>
            <a:chOff x="6330111" y="1778578"/>
            <a:chExt cx="3853828" cy="1496047"/>
          </a:xfrm>
        </p:grpSpPr>
        <p:sp>
          <p:nvSpPr>
            <p:cNvPr id="31" name="圆角矩形 30"/>
            <p:cNvSpPr/>
            <p:nvPr/>
          </p:nvSpPr>
          <p:spPr>
            <a:xfrm>
              <a:off x="6346585" y="1778578"/>
              <a:ext cx="3744416" cy="1496047"/>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defRPr/>
              </a:pPr>
              <a:endParaRPr lang="zh-CN" altLang="en-US" b="1"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330111" y="1967080"/>
              <a:ext cx="3853828" cy="1038085"/>
            </a:xfrm>
            <a:prstGeom prst="rect">
              <a:avLst/>
            </a:prstGeom>
          </p:spPr>
          <p:txBody>
            <a:bodyPr wrap="square" lIns="121960" tIns="60980" rIns="121960" bIns="60980">
              <a:spAutoFit/>
            </a:bodyPr>
            <a:lstStyle/>
            <a:p>
              <a:pPr algn="ctr">
                <a:lnSpc>
                  <a:spcPct val="150000"/>
                </a:lnSpc>
                <a:defRPr/>
              </a:pPr>
              <a:r>
                <a:rPr lang="zh-CN" altLang="en-US" b="1" dirty="0">
                  <a:solidFill>
                    <a:schemeClr val="lt1"/>
                  </a:solidFill>
                  <a:latin typeface="微软雅黑" panose="020B0503020204020204" pitchFamily="34" charset="-122"/>
                  <a:ea typeface="微软雅黑" panose="020B0503020204020204" pitchFamily="34" charset="-122"/>
                  <a:cs typeface="Arial Unicode MS" panose="020B0604020202020204" pitchFamily="34" charset="-122"/>
                </a:rPr>
                <a:t>当前教育系统党风廉政建设和反腐败斗争形势</a:t>
              </a:r>
              <a:endParaRPr lang="zh-CN" altLang="en-US" b="1" dirty="0">
                <a:solidFill>
                  <a:schemeClr val="lt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37" name="圆角矩形 36"/>
          <p:cNvSpPr/>
          <p:nvPr/>
        </p:nvSpPr>
        <p:spPr>
          <a:xfrm>
            <a:off x="4707417" y="843912"/>
            <a:ext cx="512927" cy="91696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zh-CN" altLang="en-US" sz="3600" b="1" dirty="0" smtClean="0">
                <a:latin typeface="微软雅黑" panose="020B0503020204020204" pitchFamily="34" charset="-122"/>
                <a:ea typeface="微软雅黑" panose="020B0503020204020204" pitchFamily="34" charset="-122"/>
                <a:cs typeface="Arial Unicode MS" panose="020B0604020202020204" pitchFamily="34" charset="-122"/>
              </a:rPr>
              <a:t>一</a:t>
            </a:r>
            <a:endParaRPr lang="zh-CN" altLang="en-US" sz="3600" b="1" dirty="0">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38" name="组合 37"/>
          <p:cNvGrpSpPr/>
          <p:nvPr/>
        </p:nvGrpSpPr>
        <p:grpSpPr>
          <a:xfrm>
            <a:off x="5500731" y="835272"/>
            <a:ext cx="6278576" cy="966456"/>
            <a:chOff x="6339096" y="1490693"/>
            <a:chExt cx="3845741" cy="1133679"/>
          </a:xfrm>
        </p:grpSpPr>
        <p:sp>
          <p:nvSpPr>
            <p:cNvPr id="39" name="圆角矩形 38"/>
            <p:cNvSpPr/>
            <p:nvPr/>
          </p:nvSpPr>
          <p:spPr>
            <a:xfrm>
              <a:off x="6339096" y="1490693"/>
              <a:ext cx="3787304" cy="1133679"/>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defRPr/>
              </a:pPr>
              <a:endParaRPr lang="zh-CN" altLang="en-US" b="1" dirty="0">
                <a:latin typeface="+mj-lt"/>
                <a:ea typeface="Arial Unicode MS" panose="020B0604020202020204" pitchFamily="34" charset="-122"/>
                <a:cs typeface="Arial Unicode MS" panose="020B0604020202020204" pitchFamily="34" charset="-122"/>
              </a:endParaRPr>
            </a:p>
          </p:txBody>
        </p:sp>
        <p:sp>
          <p:nvSpPr>
            <p:cNvPr id="40" name="矩形 39"/>
            <p:cNvSpPr/>
            <p:nvPr/>
          </p:nvSpPr>
          <p:spPr>
            <a:xfrm>
              <a:off x="6385832" y="1604818"/>
              <a:ext cx="3799005" cy="822398"/>
            </a:xfrm>
            <a:prstGeom prst="rect">
              <a:avLst/>
            </a:prstGeom>
          </p:spPr>
          <p:txBody>
            <a:bodyPr wrap="square" lIns="121960" tIns="60980" rIns="121960" bIns="60980">
              <a:spAutoFit/>
            </a:bodyPr>
            <a:lstStyle/>
            <a:p>
              <a:pPr>
                <a:lnSpc>
                  <a:spcPct val="150000"/>
                </a:lnSpc>
                <a:defRPr/>
              </a:pP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党的十九大对全面从严治党的新部署新要求</a:t>
              </a:r>
              <a:endParaRPr lang="zh-CN" altLang="zh-CN"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8" name="圆角矩形 27"/>
          <p:cNvSpPr/>
          <p:nvPr/>
        </p:nvSpPr>
        <p:spPr>
          <a:xfrm>
            <a:off x="4680462" y="2363493"/>
            <a:ext cx="512927" cy="91696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zh-CN" altLang="en-US" sz="3600" b="1" dirty="0" smtClean="0">
                <a:latin typeface="微软雅黑" panose="020B0503020204020204" pitchFamily="34" charset="-122"/>
                <a:ea typeface="微软雅黑" panose="020B0503020204020204" pitchFamily="34" charset="-122"/>
                <a:cs typeface="Arial Unicode MS" panose="020B0604020202020204" pitchFamily="34" charset="-122"/>
              </a:rPr>
              <a:t>二</a:t>
            </a:r>
            <a:endParaRPr lang="zh-CN" altLang="en-US" sz="3600" b="1"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3" name="圆角矩形 32"/>
          <p:cNvSpPr/>
          <p:nvPr/>
        </p:nvSpPr>
        <p:spPr>
          <a:xfrm>
            <a:off x="4686202" y="3883074"/>
            <a:ext cx="512927" cy="91696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zh-CN" altLang="en-US" sz="3600" b="1" dirty="0" smtClean="0">
                <a:latin typeface="微软雅黑" panose="020B0503020204020204" pitchFamily="34" charset="-122"/>
                <a:ea typeface="微软雅黑" panose="020B0503020204020204" pitchFamily="34" charset="-122"/>
                <a:cs typeface="Arial Unicode MS" panose="020B0604020202020204" pitchFamily="34" charset="-122"/>
              </a:rPr>
              <a:t>三</a:t>
            </a:r>
            <a:endParaRPr lang="zh-CN" altLang="en-US" sz="3600" b="1"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4" name="圆角矩形 33"/>
          <p:cNvSpPr/>
          <p:nvPr/>
        </p:nvSpPr>
        <p:spPr>
          <a:xfrm>
            <a:off x="4676110" y="5399601"/>
            <a:ext cx="512927" cy="91696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zh-CN" altLang="en-US" sz="3600" b="1" dirty="0" smtClean="0">
                <a:latin typeface="微软雅黑" panose="020B0503020204020204" pitchFamily="34" charset="-122"/>
                <a:ea typeface="微软雅黑" panose="020B0503020204020204" pitchFamily="34" charset="-122"/>
                <a:cs typeface="Arial Unicode MS" panose="020B0604020202020204" pitchFamily="34" charset="-122"/>
              </a:rPr>
              <a:t>四</a:t>
            </a:r>
            <a:endParaRPr lang="zh-CN" altLang="en-US" sz="3600" b="1" dirty="0">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7690136" y="1900679"/>
            <a:ext cx="2552441" cy="1216307"/>
          </a:xfrm>
          <a:prstGeom prst="roundRect">
            <a:avLst>
              <a:gd name="adj" fmla="val 19112"/>
            </a:avLst>
          </a:prstGeom>
        </p:spPr>
        <p:style>
          <a:lnRef idx="3">
            <a:schemeClr val="lt1"/>
          </a:lnRef>
          <a:fillRef idx="1">
            <a:schemeClr val="accent1"/>
          </a:fillRef>
          <a:effectRef idx="1">
            <a:schemeClr val="accent1"/>
          </a:effectRef>
          <a:fontRef idx="minor">
            <a:schemeClr val="lt1"/>
          </a:fontRef>
        </p:style>
        <p:txBody>
          <a:bodyPr lIns="108896" tIns="54448" rIns="108896" bIns="54448" anchor="ctr"/>
          <a:lstStyle/>
          <a:p>
            <a:pPr algn="ctr">
              <a:defRPr/>
            </a:pPr>
            <a:endParaRPr lang="zh-CN" altLang="en-US" b="1" noProof="1">
              <a:solidFill>
                <a:srgbClr val="FFFFFF"/>
              </a:solidFill>
            </a:endParaRPr>
          </a:p>
        </p:txBody>
      </p:sp>
      <p:grpSp>
        <p:nvGrpSpPr>
          <p:cNvPr id="2" name="组合 9"/>
          <p:cNvGrpSpPr/>
          <p:nvPr/>
        </p:nvGrpSpPr>
        <p:grpSpPr>
          <a:xfrm>
            <a:off x="1527143" y="215081"/>
            <a:ext cx="8501122" cy="857259"/>
            <a:chOff x="6339097" y="1573726"/>
            <a:chExt cx="3744416" cy="838161"/>
          </a:xfrm>
        </p:grpSpPr>
        <p:sp>
          <p:nvSpPr>
            <p:cNvPr id="3" name="圆角矩形 2"/>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4" name="矩形 3"/>
            <p:cNvSpPr/>
            <p:nvPr/>
          </p:nvSpPr>
          <p:spPr>
            <a:xfrm>
              <a:off x="6697315" y="1586473"/>
              <a:ext cx="3156838" cy="825414"/>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 name="单圆角矩形 4"/>
          <p:cNvSpPr/>
          <p:nvPr/>
        </p:nvSpPr>
        <p:spPr>
          <a:xfrm>
            <a:off x="551709" y="3142178"/>
            <a:ext cx="1546938" cy="1287748"/>
          </a:xfrm>
          <a:prstGeom prst="snip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 议</a:t>
            </a:r>
            <a:endPar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培 训</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文本框 33"/>
          <p:cNvSpPr txBox="1">
            <a:spLocks noChangeArrowheads="1"/>
          </p:cNvSpPr>
          <p:nvPr/>
        </p:nvSpPr>
        <p:spPr bwMode="auto">
          <a:xfrm>
            <a:off x="10710584" y="1929596"/>
            <a:ext cx="603565" cy="2141285"/>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3300" b="1" dirty="0">
                <a:solidFill>
                  <a:srgbClr val="FF0000"/>
                </a:solidFill>
                <a:latin typeface="微软雅黑" panose="020B0503020204020204" pitchFamily="34" charset="-122"/>
                <a:ea typeface="微软雅黑" panose="020B0503020204020204" pitchFamily="34" charset="-122"/>
              </a:rPr>
              <a:t>红线禁令</a:t>
            </a:r>
            <a:endParaRPr lang="zh-CN" altLang="en-US" sz="3300" b="1" dirty="0">
              <a:solidFill>
                <a:srgbClr val="FF0000"/>
              </a:solidFill>
              <a:latin typeface="微软雅黑" panose="020B0503020204020204" pitchFamily="34" charset="-122"/>
              <a:ea typeface="微软雅黑" panose="020B0503020204020204" pitchFamily="34" charset="-122"/>
            </a:endParaRPr>
          </a:p>
        </p:txBody>
      </p:sp>
      <p:sp>
        <p:nvSpPr>
          <p:cNvPr id="10" name="五边形 9"/>
          <p:cNvSpPr/>
          <p:nvPr/>
        </p:nvSpPr>
        <p:spPr>
          <a:xfrm>
            <a:off x="2384399" y="1242433"/>
            <a:ext cx="3023098" cy="61572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r>
              <a:rPr lang="zh-CN" altLang="en-US" dirty="0">
                <a:solidFill>
                  <a:prstClr val="white"/>
                </a:solidFill>
                <a:latin typeface="华文新魏" panose="02010800040101010101" pitchFamily="2" charset="-122"/>
                <a:ea typeface="华文新魏" panose="02010800040101010101" pitchFamily="2" charset="-122"/>
              </a:rPr>
              <a:t>红线禁令</a:t>
            </a:r>
            <a:r>
              <a:rPr lang="en-US" altLang="zh-CN" dirty="0" smtClean="0">
                <a:solidFill>
                  <a:prstClr val="white"/>
                </a:solidFill>
                <a:latin typeface="华文新魏" panose="02010800040101010101" pitchFamily="2" charset="-122"/>
                <a:ea typeface="华文新魏" panose="02010800040101010101" pitchFamily="2" charset="-122"/>
              </a:rPr>
              <a:t>——</a:t>
            </a:r>
            <a:r>
              <a:rPr lang="zh-CN" altLang="en-US" dirty="0" smtClean="0">
                <a:solidFill>
                  <a:prstClr val="white"/>
                </a:solidFill>
                <a:latin typeface="华文新魏" panose="02010800040101010101" pitchFamily="2" charset="-122"/>
                <a:ea typeface="华文新魏" panose="02010800040101010101" pitchFamily="2" charset="-122"/>
              </a:rPr>
              <a:t>培训</a:t>
            </a:r>
            <a:endParaRPr lang="zh-CN" altLang="en-US" dirty="0">
              <a:solidFill>
                <a:prstClr val="white"/>
              </a:solidFill>
              <a:latin typeface="华文新魏" panose="02010800040101010101" pitchFamily="2" charset="-122"/>
              <a:ea typeface="华文新魏" panose="02010800040101010101" pitchFamily="2" charset="-122"/>
            </a:endParaRPr>
          </a:p>
        </p:txBody>
      </p:sp>
      <p:sp>
        <p:nvSpPr>
          <p:cNvPr id="11" name="TextBox 17"/>
          <p:cNvSpPr txBox="1">
            <a:spLocks noChangeArrowheads="1"/>
          </p:cNvSpPr>
          <p:nvPr/>
        </p:nvSpPr>
        <p:spPr bwMode="auto">
          <a:xfrm>
            <a:off x="3042692" y="2240482"/>
            <a:ext cx="330372" cy="402347"/>
          </a:xfrm>
          <a:prstGeom prst="rect">
            <a:avLst/>
          </a:prstGeom>
          <a:noFill/>
          <a:ln w="9525">
            <a:noFill/>
            <a:miter lim="800000"/>
          </a:ln>
        </p:spPr>
        <p:txBody>
          <a:bodyPr lIns="108896" tIns="54448" rIns="108896" bIns="54448">
            <a:spAutoFit/>
          </a:bodyPr>
          <a:lstStyle/>
          <a:p>
            <a:pPr eaLnBrk="1" hangingPunct="1">
              <a:buFont typeface="Arial" panose="020B0604020202020204" pitchFamily="34" charset="0"/>
              <a:buNone/>
            </a:pPr>
            <a:r>
              <a:rPr lang="en-US" altLang="zh-CN" sz="1900" dirty="0">
                <a:solidFill>
                  <a:schemeClr val="bg1"/>
                </a:solidFill>
                <a:latin typeface="微软雅黑" panose="020B0503020204020204" pitchFamily="34" charset="-122"/>
              </a:rPr>
              <a:t>1</a:t>
            </a:r>
            <a:endParaRPr lang="zh-CN" altLang="en-US" sz="1900" dirty="0">
              <a:solidFill>
                <a:schemeClr val="bg1"/>
              </a:solidFill>
              <a:latin typeface="微软雅黑" panose="020B0503020204020204" pitchFamily="34" charset="-122"/>
            </a:endParaRPr>
          </a:p>
        </p:txBody>
      </p:sp>
      <p:sp>
        <p:nvSpPr>
          <p:cNvPr id="12" name="圆角矩形 11"/>
          <p:cNvSpPr/>
          <p:nvPr/>
        </p:nvSpPr>
        <p:spPr>
          <a:xfrm>
            <a:off x="2347005" y="1900679"/>
            <a:ext cx="2552441" cy="1216307"/>
          </a:xfrm>
          <a:prstGeom prst="roundRect">
            <a:avLst>
              <a:gd name="adj" fmla="val 19112"/>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lIns="108896" tIns="54448" rIns="108896" bIns="54448" anchor="ctr"/>
          <a:lstStyle/>
          <a:p>
            <a:pPr algn="ctr">
              <a:defRPr/>
            </a:pPr>
            <a:endParaRPr lang="zh-CN" altLang="en-US" noProof="1">
              <a:solidFill>
                <a:srgbClr val="FFFFFF"/>
              </a:solidFill>
            </a:endParaRPr>
          </a:p>
        </p:txBody>
      </p:sp>
      <p:sp>
        <p:nvSpPr>
          <p:cNvPr id="13" name="圆角矩形 12"/>
          <p:cNvSpPr/>
          <p:nvPr/>
        </p:nvSpPr>
        <p:spPr>
          <a:xfrm>
            <a:off x="2448658" y="1957843"/>
            <a:ext cx="2285602" cy="1189312"/>
          </a:xfrm>
          <a:prstGeom prst="roundRect">
            <a:avLst>
              <a:gd name="adj" fmla="val 19981"/>
            </a:avLst>
          </a:prstGeom>
        </p:spPr>
        <p:style>
          <a:lnRef idx="2">
            <a:schemeClr val="accent1"/>
          </a:lnRef>
          <a:fillRef idx="1">
            <a:schemeClr val="lt1"/>
          </a:fillRef>
          <a:effectRef idx="0">
            <a:schemeClr val="accent1"/>
          </a:effectRef>
          <a:fontRef idx="minor">
            <a:schemeClr val="dk1"/>
          </a:fontRef>
        </p:style>
        <p:txBody>
          <a:bodyPr lIns="108896" tIns="54448" rIns="108896" bIns="54448" anchor="ctr"/>
          <a:lstStyle/>
          <a:p>
            <a:pPr algn="ctr">
              <a:defRPr/>
            </a:pPr>
            <a:endParaRPr lang="zh-CN" altLang="en-US" noProof="1">
              <a:solidFill>
                <a:srgbClr val="FFFFFF"/>
              </a:solidFill>
            </a:endParaRPr>
          </a:p>
        </p:txBody>
      </p:sp>
      <p:sp>
        <p:nvSpPr>
          <p:cNvPr id="14" name="矩形 12"/>
          <p:cNvSpPr>
            <a:spLocks noChangeArrowheads="1"/>
          </p:cNvSpPr>
          <p:nvPr/>
        </p:nvSpPr>
        <p:spPr bwMode="auto">
          <a:xfrm>
            <a:off x="2536016" y="2115041"/>
            <a:ext cx="2191892" cy="854650"/>
          </a:xfrm>
          <a:prstGeom prst="rect">
            <a:avLst/>
          </a:prstGeom>
          <a:noFill/>
          <a:ln w="9525">
            <a:noFill/>
            <a:miter lim="800000"/>
          </a:ln>
        </p:spPr>
        <p:txBody>
          <a:bodyPr lIns="108896" tIns="54448" rIns="108896" bIns="54448">
            <a:spAutoFit/>
          </a:bodyPr>
          <a:lstStyle/>
          <a:p>
            <a:pPr eaLnBrk="1" hangingPunct="1">
              <a:lnSpc>
                <a:spcPct val="125000"/>
              </a:lnSpc>
              <a:buFont typeface="Arial" panose="020B0604020202020204" pitchFamily="34" charset="0"/>
              <a:buNone/>
            </a:pPr>
            <a:r>
              <a:rPr lang="zh-CN" altLang="zh-CN" sz="2000" dirty="0">
                <a:latin typeface="华文楷体" panose="02010600040101010101" pitchFamily="2" charset="-122"/>
                <a:ea typeface="华文楷体" panose="02010600040101010101" pitchFamily="2" charset="-122"/>
              </a:rPr>
              <a:t>严禁借培训名义安排公款旅游</a:t>
            </a:r>
            <a:endParaRPr lang="zh-CN" altLang="en-US" sz="2000" dirty="0">
              <a:latin typeface="华文楷体" panose="02010600040101010101" pitchFamily="2" charset="-122"/>
              <a:ea typeface="华文楷体" panose="02010600040101010101" pitchFamily="2" charset="-122"/>
            </a:endParaRPr>
          </a:p>
        </p:txBody>
      </p:sp>
      <p:sp>
        <p:nvSpPr>
          <p:cNvPr id="15" name="圆角矩形 14"/>
          <p:cNvSpPr/>
          <p:nvPr/>
        </p:nvSpPr>
        <p:spPr>
          <a:xfrm>
            <a:off x="5024924" y="1900679"/>
            <a:ext cx="2552441" cy="1216307"/>
          </a:xfrm>
          <a:prstGeom prst="roundRect">
            <a:avLst>
              <a:gd name="adj" fmla="val 19112"/>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lIns="108896" tIns="54448" rIns="108896" bIns="54448" anchor="ctr"/>
          <a:lstStyle/>
          <a:p>
            <a:pPr algn="ctr">
              <a:defRPr/>
            </a:pPr>
            <a:endParaRPr lang="zh-CN" altLang="en-US" noProof="1">
              <a:solidFill>
                <a:srgbClr val="FFFFFF"/>
              </a:solidFill>
            </a:endParaRPr>
          </a:p>
        </p:txBody>
      </p:sp>
      <p:sp>
        <p:nvSpPr>
          <p:cNvPr id="16" name="圆角矩形 15"/>
          <p:cNvSpPr/>
          <p:nvPr/>
        </p:nvSpPr>
        <p:spPr>
          <a:xfrm>
            <a:off x="5126578" y="1954667"/>
            <a:ext cx="2285602" cy="1189312"/>
          </a:xfrm>
          <a:prstGeom prst="roundRect">
            <a:avLst>
              <a:gd name="adj" fmla="val 19981"/>
            </a:avLst>
          </a:prstGeom>
        </p:spPr>
        <p:style>
          <a:lnRef idx="2">
            <a:schemeClr val="accent1"/>
          </a:lnRef>
          <a:fillRef idx="1">
            <a:schemeClr val="lt1"/>
          </a:fillRef>
          <a:effectRef idx="0">
            <a:schemeClr val="accent1"/>
          </a:effectRef>
          <a:fontRef idx="minor">
            <a:schemeClr val="dk1"/>
          </a:fontRef>
        </p:style>
        <p:txBody>
          <a:bodyPr lIns="108896" tIns="54448" rIns="108896" bIns="54448" anchor="ctr"/>
          <a:lstStyle/>
          <a:p>
            <a:pPr algn="ctr">
              <a:defRPr/>
            </a:pPr>
            <a:endParaRPr lang="zh-CN" altLang="en-US" noProof="1">
              <a:solidFill>
                <a:srgbClr val="FFFFFF"/>
              </a:solidFill>
            </a:endParaRPr>
          </a:p>
        </p:txBody>
      </p:sp>
      <p:sp>
        <p:nvSpPr>
          <p:cNvPr id="17" name="矩形 12"/>
          <p:cNvSpPr>
            <a:spLocks noChangeArrowheads="1"/>
          </p:cNvSpPr>
          <p:nvPr/>
        </p:nvSpPr>
        <p:spPr bwMode="auto">
          <a:xfrm>
            <a:off x="5217111" y="2068993"/>
            <a:ext cx="2310823" cy="879401"/>
          </a:xfrm>
          <a:prstGeom prst="rect">
            <a:avLst/>
          </a:prstGeom>
          <a:noFill/>
          <a:ln w="9525">
            <a:noFill/>
            <a:miter lim="800000"/>
          </a:ln>
        </p:spPr>
        <p:txBody>
          <a:bodyPr wrap="square" lIns="108896" tIns="54448" rIns="108896" bIns="54448">
            <a:spAutoFit/>
          </a:bodyPr>
          <a:lstStyle/>
          <a:p>
            <a:pPr>
              <a:lnSpc>
                <a:spcPct val="125000"/>
              </a:lnSpc>
            </a:pPr>
            <a:r>
              <a:rPr lang="zh-CN" altLang="en-US" sz="2000" dirty="0">
                <a:latin typeface="华文楷体" panose="02010600040101010101" pitchFamily="2" charset="-122"/>
                <a:ea typeface="华文楷体" panose="02010600040101010101" pitchFamily="2" charset="-122"/>
              </a:rPr>
              <a:t>严禁借培训名义组织会餐或安排宴请</a:t>
            </a:r>
            <a:endParaRPr lang="zh-CN" altLang="en-US" sz="2000" dirty="0">
              <a:latin typeface="华文楷体" panose="02010600040101010101" pitchFamily="2" charset="-122"/>
              <a:ea typeface="华文楷体" panose="02010600040101010101" pitchFamily="2" charset="-122"/>
            </a:endParaRPr>
          </a:p>
        </p:txBody>
      </p:sp>
      <p:sp>
        <p:nvSpPr>
          <p:cNvPr id="19" name="圆角矩形 18"/>
          <p:cNvSpPr/>
          <p:nvPr/>
        </p:nvSpPr>
        <p:spPr>
          <a:xfrm>
            <a:off x="7791788" y="1954667"/>
            <a:ext cx="2287191" cy="556874"/>
          </a:xfrm>
          <a:prstGeom prst="roundRect">
            <a:avLst>
              <a:gd name="adj" fmla="val 19981"/>
            </a:avLst>
          </a:prstGeom>
          <a:noFill/>
          <a:ln w="9525">
            <a:noFill/>
            <a:miter lim="800000"/>
          </a:ln>
        </p:spPr>
        <p:txBody>
          <a:bodyPr wrap="square" lIns="108896" tIns="54448" rIns="108896" bIns="54448">
            <a:spAutoFit/>
          </a:bodyPr>
          <a:lstStyle/>
          <a:p>
            <a:pPr>
              <a:lnSpc>
                <a:spcPct val="125000"/>
              </a:lnSpc>
              <a:defRPr/>
            </a:pPr>
            <a:endParaRPr lang="zh-CN" altLang="en-US" sz="2000" noProof="1">
              <a:solidFill>
                <a:schemeClr val="tx1"/>
              </a:solidFill>
              <a:latin typeface="华文楷体" panose="02010600040101010101" pitchFamily="2" charset="-122"/>
              <a:ea typeface="华文楷体" panose="02010600040101010101" pitchFamily="2" charset="-122"/>
            </a:endParaRPr>
          </a:p>
        </p:txBody>
      </p:sp>
      <p:sp>
        <p:nvSpPr>
          <p:cNvPr id="21" name="TextBox 17"/>
          <p:cNvSpPr txBox="1">
            <a:spLocks noChangeArrowheads="1"/>
          </p:cNvSpPr>
          <p:nvPr/>
        </p:nvSpPr>
        <p:spPr bwMode="auto">
          <a:xfrm>
            <a:off x="3079223" y="3706083"/>
            <a:ext cx="325608" cy="402347"/>
          </a:xfrm>
          <a:prstGeom prst="rect">
            <a:avLst/>
          </a:prstGeom>
          <a:noFill/>
          <a:ln w="9525">
            <a:noFill/>
            <a:miter lim="800000"/>
          </a:ln>
        </p:spPr>
        <p:txBody>
          <a:bodyPr lIns="108896" tIns="54448" rIns="108896" bIns="54448">
            <a:spAutoFit/>
          </a:bodyPr>
          <a:lstStyle/>
          <a:p>
            <a:pPr eaLnBrk="1" hangingPunct="1">
              <a:buFont typeface="Arial" panose="020B0604020202020204" pitchFamily="34" charset="0"/>
              <a:buNone/>
            </a:pPr>
            <a:r>
              <a:rPr lang="en-US" altLang="zh-CN" sz="1900" dirty="0">
                <a:solidFill>
                  <a:schemeClr val="bg1"/>
                </a:solidFill>
                <a:latin typeface="微软雅黑" panose="020B0503020204020204" pitchFamily="34" charset="-122"/>
              </a:rPr>
              <a:t>1</a:t>
            </a:r>
            <a:endParaRPr lang="zh-CN" altLang="en-US" sz="1900" dirty="0">
              <a:solidFill>
                <a:schemeClr val="bg1"/>
              </a:solidFill>
              <a:latin typeface="微软雅黑" panose="020B0503020204020204" pitchFamily="34" charset="-122"/>
            </a:endParaRPr>
          </a:p>
        </p:txBody>
      </p:sp>
      <p:sp>
        <p:nvSpPr>
          <p:cNvPr id="22" name="圆角矩形 21"/>
          <p:cNvSpPr/>
          <p:nvPr/>
        </p:nvSpPr>
        <p:spPr>
          <a:xfrm>
            <a:off x="2383536" y="3364692"/>
            <a:ext cx="2515910" cy="1173434"/>
          </a:xfrm>
          <a:prstGeom prst="roundRect">
            <a:avLst>
              <a:gd name="adj" fmla="val 19112"/>
            </a:avLst>
          </a:prstGeom>
          <a:solidFill>
            <a:schemeClr val="accent2">
              <a:lumMod val="20000"/>
              <a:lumOff val="80000"/>
            </a:schemeClr>
          </a:solidFill>
        </p:spPr>
        <p:style>
          <a:lnRef idx="3">
            <a:schemeClr val="lt1"/>
          </a:lnRef>
          <a:fillRef idx="1">
            <a:schemeClr val="accent1"/>
          </a:fillRef>
          <a:effectRef idx="1">
            <a:schemeClr val="accent1"/>
          </a:effectRef>
          <a:fontRef idx="minor">
            <a:schemeClr val="lt1"/>
          </a:fontRef>
        </p:style>
        <p:txBody>
          <a:bodyPr lIns="108896" tIns="54448" rIns="108896" bIns="54448" anchor="ctr"/>
          <a:lstStyle/>
          <a:p>
            <a:pPr algn="ctr">
              <a:defRPr/>
            </a:pPr>
            <a:endParaRPr lang="zh-CN" altLang="en-US" noProof="1">
              <a:solidFill>
                <a:srgbClr val="FFFFFF"/>
              </a:solidFill>
            </a:endParaRPr>
          </a:p>
        </p:txBody>
      </p:sp>
      <p:sp>
        <p:nvSpPr>
          <p:cNvPr id="23" name="圆角矩形 22"/>
          <p:cNvSpPr/>
          <p:nvPr/>
        </p:nvSpPr>
        <p:spPr>
          <a:xfrm>
            <a:off x="2485190" y="3423444"/>
            <a:ext cx="2253836" cy="1146440"/>
          </a:xfrm>
          <a:prstGeom prst="roundRect">
            <a:avLst>
              <a:gd name="adj" fmla="val 19981"/>
            </a:avLst>
          </a:prstGeom>
        </p:spPr>
        <p:style>
          <a:lnRef idx="2">
            <a:schemeClr val="accent1"/>
          </a:lnRef>
          <a:fillRef idx="1">
            <a:schemeClr val="lt1"/>
          </a:fillRef>
          <a:effectRef idx="0">
            <a:schemeClr val="accent1"/>
          </a:effectRef>
          <a:fontRef idx="minor">
            <a:schemeClr val="dk1"/>
          </a:fontRef>
        </p:style>
        <p:txBody>
          <a:bodyPr lIns="108896" tIns="54448" rIns="108896" bIns="54448" anchor="ctr"/>
          <a:lstStyle/>
          <a:p>
            <a:pPr algn="ctr">
              <a:defRPr/>
            </a:pPr>
            <a:endParaRPr lang="zh-CN" altLang="en-US" noProof="1">
              <a:solidFill>
                <a:srgbClr val="FFFFFF"/>
              </a:solidFill>
            </a:endParaRPr>
          </a:p>
        </p:txBody>
      </p:sp>
      <p:sp>
        <p:nvSpPr>
          <p:cNvPr id="24" name="矩形 12"/>
          <p:cNvSpPr>
            <a:spLocks noChangeArrowheads="1"/>
          </p:cNvSpPr>
          <p:nvPr/>
        </p:nvSpPr>
        <p:spPr bwMode="auto">
          <a:xfrm>
            <a:off x="2384399" y="3429794"/>
            <a:ext cx="2507509" cy="1094844"/>
          </a:xfrm>
          <a:prstGeom prst="rect">
            <a:avLst/>
          </a:prstGeom>
          <a:noFill/>
          <a:ln w="9525">
            <a:noFill/>
            <a:miter lim="800000"/>
          </a:ln>
        </p:spPr>
        <p:txBody>
          <a:bodyPr wrap="square" lIns="108896" tIns="54448" rIns="108896" bIns="54448">
            <a:spAutoFit/>
          </a:bodyPr>
          <a:lstStyle/>
          <a:p>
            <a:pPr eaLnBrk="1" hangingPunct="1">
              <a:buFont typeface="Arial" panose="020B0604020202020204" pitchFamily="34" charset="0"/>
              <a:buNone/>
            </a:pPr>
            <a:r>
              <a:rPr lang="zh-CN" altLang="en-US" sz="1600" dirty="0">
                <a:latin typeface="华文楷体" panose="02010600040101010101" pitchFamily="2" charset="-122"/>
                <a:ea typeface="华文楷体" panose="02010600040101010101" pitchFamily="2" charset="-122"/>
              </a:rPr>
              <a:t>严禁使用培训费购置电脑、复印机、打印机、传真机等固定资产以及开支与培训无关的其他费用</a:t>
            </a:r>
            <a:endParaRPr lang="zh-CN" altLang="en-US" sz="1600" dirty="0">
              <a:latin typeface="华文楷体" panose="02010600040101010101" pitchFamily="2" charset="-122"/>
              <a:ea typeface="华文楷体" panose="02010600040101010101" pitchFamily="2" charset="-122"/>
            </a:endParaRPr>
          </a:p>
        </p:txBody>
      </p:sp>
      <p:sp>
        <p:nvSpPr>
          <p:cNvPr id="25" name="圆角矩形 24"/>
          <p:cNvSpPr/>
          <p:nvPr/>
        </p:nvSpPr>
        <p:spPr>
          <a:xfrm>
            <a:off x="5061455" y="3364692"/>
            <a:ext cx="2515910" cy="1173434"/>
          </a:xfrm>
          <a:prstGeom prst="roundRect">
            <a:avLst>
              <a:gd name="adj" fmla="val 19112"/>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lIns="108896" tIns="54448" rIns="108896" bIns="54448" anchor="ctr"/>
          <a:lstStyle/>
          <a:p>
            <a:pPr algn="ctr">
              <a:defRPr/>
            </a:pPr>
            <a:endParaRPr lang="zh-CN" altLang="en-US" noProof="1">
              <a:solidFill>
                <a:srgbClr val="FFFFFF"/>
              </a:solidFill>
            </a:endParaRPr>
          </a:p>
        </p:txBody>
      </p:sp>
      <p:sp>
        <p:nvSpPr>
          <p:cNvPr id="26" name="圆角矩形 25"/>
          <p:cNvSpPr/>
          <p:nvPr/>
        </p:nvSpPr>
        <p:spPr>
          <a:xfrm>
            <a:off x="5163109" y="3418679"/>
            <a:ext cx="2253836" cy="1148028"/>
          </a:xfrm>
          <a:prstGeom prst="roundRect">
            <a:avLst>
              <a:gd name="adj" fmla="val 19981"/>
            </a:avLst>
          </a:prstGeom>
        </p:spPr>
        <p:style>
          <a:lnRef idx="2">
            <a:schemeClr val="accent1"/>
          </a:lnRef>
          <a:fillRef idx="1">
            <a:schemeClr val="lt1"/>
          </a:fillRef>
          <a:effectRef idx="0">
            <a:schemeClr val="accent1"/>
          </a:effectRef>
          <a:fontRef idx="minor">
            <a:schemeClr val="dk1"/>
          </a:fontRef>
        </p:style>
        <p:txBody>
          <a:bodyPr lIns="108896" tIns="54448" rIns="108896" bIns="54448" anchor="ctr"/>
          <a:lstStyle/>
          <a:p>
            <a:pPr algn="ctr">
              <a:defRPr/>
            </a:pPr>
            <a:endParaRPr lang="zh-CN" altLang="en-US" noProof="1">
              <a:solidFill>
                <a:srgbClr val="FFFFFF"/>
              </a:solidFill>
            </a:endParaRPr>
          </a:p>
        </p:txBody>
      </p:sp>
      <p:sp>
        <p:nvSpPr>
          <p:cNvPr id="27" name="矩形 12"/>
          <p:cNvSpPr>
            <a:spLocks noChangeArrowheads="1"/>
          </p:cNvSpPr>
          <p:nvPr/>
        </p:nvSpPr>
        <p:spPr bwMode="auto">
          <a:xfrm>
            <a:off x="5232994" y="3464729"/>
            <a:ext cx="2160124" cy="1033289"/>
          </a:xfrm>
          <a:prstGeom prst="rect">
            <a:avLst/>
          </a:prstGeom>
          <a:noFill/>
          <a:ln w="9525">
            <a:noFill/>
            <a:miter lim="800000"/>
          </a:ln>
        </p:spPr>
        <p:txBody>
          <a:bodyPr lIns="108896" tIns="54448" rIns="108896" bIns="54448">
            <a:spAutoFit/>
          </a:bodyPr>
          <a:lstStyle/>
          <a:p>
            <a:pPr eaLnBrk="1" hangingPunct="1">
              <a:buFont typeface="Arial" panose="020B0604020202020204" pitchFamily="34" charset="0"/>
              <a:buNone/>
            </a:pPr>
            <a:r>
              <a:rPr lang="zh-CN" altLang="en-US" sz="2000" dirty="0">
                <a:latin typeface="华文楷体" panose="02010600040101010101" pitchFamily="2" charset="-122"/>
                <a:ea typeface="华文楷体" panose="02010600040101010101" pitchFamily="2" charset="-122"/>
              </a:rPr>
              <a:t>严禁在培训费中列支公务接待费、会议费</a:t>
            </a:r>
            <a:endParaRPr lang="zh-CN" altLang="en-US" sz="2000" dirty="0">
              <a:latin typeface="华文楷体" panose="02010600040101010101" pitchFamily="2" charset="-122"/>
              <a:ea typeface="华文楷体" panose="02010600040101010101" pitchFamily="2" charset="-122"/>
            </a:endParaRPr>
          </a:p>
        </p:txBody>
      </p:sp>
      <p:sp>
        <p:nvSpPr>
          <p:cNvPr id="28" name="圆角矩形 27"/>
          <p:cNvSpPr/>
          <p:nvPr/>
        </p:nvSpPr>
        <p:spPr>
          <a:xfrm>
            <a:off x="7726667" y="3364692"/>
            <a:ext cx="2515910" cy="1173434"/>
          </a:xfrm>
          <a:prstGeom prst="roundRect">
            <a:avLst>
              <a:gd name="adj" fmla="val 19112"/>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lIns="108896" tIns="54448" rIns="108896" bIns="54448" anchor="ctr"/>
          <a:lstStyle/>
          <a:p>
            <a:pPr algn="ctr">
              <a:defRPr/>
            </a:pPr>
            <a:endParaRPr lang="zh-CN" altLang="en-US" b="1" noProof="1">
              <a:solidFill>
                <a:srgbClr val="FFFFFF"/>
              </a:solidFill>
            </a:endParaRPr>
          </a:p>
        </p:txBody>
      </p:sp>
      <p:sp>
        <p:nvSpPr>
          <p:cNvPr id="29" name="圆角矩形 28"/>
          <p:cNvSpPr/>
          <p:nvPr/>
        </p:nvSpPr>
        <p:spPr>
          <a:xfrm>
            <a:off x="7829910" y="3418679"/>
            <a:ext cx="2252247" cy="1148028"/>
          </a:xfrm>
          <a:prstGeom prst="roundRect">
            <a:avLst>
              <a:gd name="adj" fmla="val 19981"/>
            </a:avLst>
          </a:prstGeom>
        </p:spPr>
        <p:style>
          <a:lnRef idx="2">
            <a:schemeClr val="accent1"/>
          </a:lnRef>
          <a:fillRef idx="1">
            <a:schemeClr val="lt1"/>
          </a:fillRef>
          <a:effectRef idx="0">
            <a:schemeClr val="accent1"/>
          </a:effectRef>
          <a:fontRef idx="minor">
            <a:schemeClr val="dk1"/>
          </a:fontRef>
        </p:style>
        <p:txBody>
          <a:bodyPr lIns="108896" tIns="54448" rIns="108896" bIns="54448" anchor="ctr"/>
          <a:lstStyle/>
          <a:p>
            <a:pPr algn="ctr">
              <a:defRPr/>
            </a:pPr>
            <a:endParaRPr lang="zh-CN" altLang="en-US" b="1" noProof="1">
              <a:solidFill>
                <a:srgbClr val="FFFFFF"/>
              </a:solidFill>
            </a:endParaRPr>
          </a:p>
        </p:txBody>
      </p:sp>
      <p:sp>
        <p:nvSpPr>
          <p:cNvPr id="30" name="矩形 12"/>
          <p:cNvSpPr>
            <a:spLocks noChangeArrowheads="1"/>
          </p:cNvSpPr>
          <p:nvPr/>
        </p:nvSpPr>
        <p:spPr bwMode="auto">
          <a:xfrm>
            <a:off x="7915679" y="3580643"/>
            <a:ext cx="2160124" cy="854650"/>
          </a:xfrm>
          <a:prstGeom prst="rect">
            <a:avLst/>
          </a:prstGeom>
          <a:noFill/>
          <a:ln w="9525">
            <a:noFill/>
            <a:miter lim="800000"/>
          </a:ln>
        </p:spPr>
        <p:txBody>
          <a:bodyPr lIns="108896" tIns="54448" rIns="108896" bIns="54448">
            <a:spAutoFit/>
          </a:bodyPr>
          <a:lstStyle/>
          <a:p>
            <a:pPr>
              <a:lnSpc>
                <a:spcPct val="125000"/>
              </a:lnSpc>
            </a:pPr>
            <a:r>
              <a:rPr lang="zh-CN" altLang="en-US" sz="2000" dirty="0">
                <a:latin typeface="华文楷体" panose="02010600040101010101" pitchFamily="2" charset="-122"/>
                <a:ea typeface="华文楷体" panose="02010600040101010101" pitchFamily="2" charset="-122"/>
              </a:rPr>
              <a:t>严禁套取培训费设立“小金库”</a:t>
            </a:r>
            <a:endParaRPr lang="zh-CN" altLang="en-US" sz="2000" dirty="0">
              <a:latin typeface="华文楷体" panose="02010600040101010101" pitchFamily="2" charset="-122"/>
              <a:ea typeface="华文楷体" panose="02010600040101010101" pitchFamily="2" charset="-122"/>
            </a:endParaRPr>
          </a:p>
        </p:txBody>
      </p:sp>
      <p:sp>
        <p:nvSpPr>
          <p:cNvPr id="31" name="TextBox 17"/>
          <p:cNvSpPr txBox="1">
            <a:spLocks noChangeArrowheads="1"/>
          </p:cNvSpPr>
          <p:nvPr/>
        </p:nvSpPr>
        <p:spPr bwMode="auto">
          <a:xfrm>
            <a:off x="3096695" y="5173273"/>
            <a:ext cx="324019" cy="402347"/>
          </a:xfrm>
          <a:prstGeom prst="rect">
            <a:avLst/>
          </a:prstGeom>
          <a:noFill/>
          <a:ln w="9525">
            <a:noFill/>
            <a:miter lim="800000"/>
          </a:ln>
        </p:spPr>
        <p:txBody>
          <a:bodyPr lIns="108896" tIns="54448" rIns="108896" bIns="54448">
            <a:spAutoFit/>
          </a:bodyPr>
          <a:lstStyle/>
          <a:p>
            <a:pPr eaLnBrk="1" hangingPunct="1">
              <a:buFont typeface="Arial" panose="020B0604020202020204" pitchFamily="34" charset="0"/>
              <a:buNone/>
            </a:pPr>
            <a:r>
              <a:rPr lang="en-US" altLang="zh-CN" sz="1900" dirty="0">
                <a:solidFill>
                  <a:schemeClr val="bg1"/>
                </a:solidFill>
                <a:latin typeface="微软雅黑" panose="020B0503020204020204" pitchFamily="34" charset="-122"/>
              </a:rPr>
              <a:t>1</a:t>
            </a:r>
            <a:endParaRPr lang="zh-CN" altLang="en-US" sz="1900" dirty="0">
              <a:solidFill>
                <a:schemeClr val="bg1"/>
              </a:solidFill>
              <a:latin typeface="微软雅黑" panose="020B0503020204020204" pitchFamily="34" charset="-122"/>
            </a:endParaRPr>
          </a:p>
        </p:txBody>
      </p:sp>
      <p:sp>
        <p:nvSpPr>
          <p:cNvPr id="32" name="圆角矩形 31"/>
          <p:cNvSpPr/>
          <p:nvPr/>
        </p:nvSpPr>
        <p:spPr>
          <a:xfrm>
            <a:off x="2399419" y="4831883"/>
            <a:ext cx="2500027" cy="1159143"/>
          </a:xfrm>
          <a:prstGeom prst="roundRect">
            <a:avLst>
              <a:gd name="adj" fmla="val 19112"/>
            </a:avLst>
          </a:prstGeom>
          <a:solidFill>
            <a:srgbClr val="CCFFFF"/>
          </a:solidFill>
        </p:spPr>
        <p:style>
          <a:lnRef idx="3">
            <a:schemeClr val="lt1"/>
          </a:lnRef>
          <a:fillRef idx="1">
            <a:schemeClr val="accent1"/>
          </a:fillRef>
          <a:effectRef idx="1">
            <a:schemeClr val="accent1"/>
          </a:effectRef>
          <a:fontRef idx="minor">
            <a:schemeClr val="lt1"/>
          </a:fontRef>
        </p:style>
        <p:txBody>
          <a:bodyPr lIns="108896" tIns="54448" rIns="108896" bIns="54448" anchor="ctr"/>
          <a:lstStyle/>
          <a:p>
            <a:pPr algn="ctr">
              <a:defRPr/>
            </a:pPr>
            <a:endParaRPr lang="zh-CN" altLang="en-US" noProof="1">
              <a:solidFill>
                <a:srgbClr val="FFFFFF"/>
              </a:solidFill>
            </a:endParaRPr>
          </a:p>
        </p:txBody>
      </p:sp>
      <p:sp>
        <p:nvSpPr>
          <p:cNvPr id="33" name="圆角矩形 32"/>
          <p:cNvSpPr/>
          <p:nvPr/>
        </p:nvSpPr>
        <p:spPr>
          <a:xfrm>
            <a:off x="2502662" y="4890632"/>
            <a:ext cx="2237952" cy="1132150"/>
          </a:xfrm>
          <a:prstGeom prst="roundRect">
            <a:avLst>
              <a:gd name="adj" fmla="val 19981"/>
            </a:avLst>
          </a:prstGeom>
        </p:spPr>
        <p:style>
          <a:lnRef idx="2">
            <a:schemeClr val="accent1"/>
          </a:lnRef>
          <a:fillRef idx="1">
            <a:schemeClr val="lt1"/>
          </a:fillRef>
          <a:effectRef idx="0">
            <a:schemeClr val="accent1"/>
          </a:effectRef>
          <a:fontRef idx="minor">
            <a:schemeClr val="dk1"/>
          </a:fontRef>
        </p:style>
        <p:txBody>
          <a:bodyPr lIns="108896" tIns="54448" rIns="108896" bIns="54448" anchor="ctr"/>
          <a:lstStyle/>
          <a:p>
            <a:pPr algn="ctr">
              <a:defRPr/>
            </a:pPr>
            <a:endParaRPr lang="zh-CN" altLang="en-US" noProof="1">
              <a:solidFill>
                <a:srgbClr val="FFFFFF"/>
              </a:solidFill>
            </a:endParaRPr>
          </a:p>
        </p:txBody>
      </p:sp>
      <p:sp>
        <p:nvSpPr>
          <p:cNvPr id="34" name="矩形 12"/>
          <p:cNvSpPr>
            <a:spLocks noChangeArrowheads="1"/>
          </p:cNvSpPr>
          <p:nvPr/>
        </p:nvSpPr>
        <p:spPr bwMode="auto">
          <a:xfrm>
            <a:off x="2567783" y="4990670"/>
            <a:ext cx="2388384" cy="1033289"/>
          </a:xfrm>
          <a:prstGeom prst="rect">
            <a:avLst/>
          </a:prstGeom>
          <a:noFill/>
          <a:ln w="9525">
            <a:noFill/>
            <a:miter lim="800000"/>
          </a:ln>
        </p:spPr>
        <p:txBody>
          <a:bodyPr wrap="square" lIns="108896" tIns="54448" rIns="108896" bIns="54448">
            <a:spAutoFit/>
          </a:bodyPr>
          <a:lstStyle/>
          <a:p>
            <a:pPr eaLnBrk="1" hangingPunct="1">
              <a:buFont typeface="Arial" panose="020B0604020202020204" pitchFamily="34" charset="0"/>
              <a:buNone/>
            </a:pPr>
            <a:r>
              <a:rPr lang="zh-CN" altLang="zh-CN" sz="2000" dirty="0">
                <a:latin typeface="华文楷体" panose="02010600040101010101" pitchFamily="2" charset="-122"/>
                <a:ea typeface="华文楷体" panose="02010600040101010101" pitchFamily="2" charset="-122"/>
              </a:rPr>
              <a:t>培训住宿不得安排高档套房，不得额外配发洗漱用品</a:t>
            </a:r>
            <a:endParaRPr lang="zh-CN" altLang="en-US" sz="2000" dirty="0">
              <a:latin typeface="华文楷体" panose="02010600040101010101" pitchFamily="2" charset="-122"/>
              <a:ea typeface="华文楷体" panose="02010600040101010101" pitchFamily="2" charset="-122"/>
            </a:endParaRPr>
          </a:p>
        </p:txBody>
      </p:sp>
      <p:sp>
        <p:nvSpPr>
          <p:cNvPr id="35" name="圆角矩形 34"/>
          <p:cNvSpPr/>
          <p:nvPr/>
        </p:nvSpPr>
        <p:spPr>
          <a:xfrm>
            <a:off x="5077338" y="4831883"/>
            <a:ext cx="2500027" cy="1159143"/>
          </a:xfrm>
          <a:prstGeom prst="roundRect">
            <a:avLst>
              <a:gd name="adj" fmla="val 19112"/>
            </a:avLst>
          </a:prstGeom>
          <a:solidFill>
            <a:srgbClr val="66FFCC"/>
          </a:solidFill>
        </p:spPr>
        <p:style>
          <a:lnRef idx="3">
            <a:schemeClr val="lt1"/>
          </a:lnRef>
          <a:fillRef idx="1">
            <a:schemeClr val="accent1"/>
          </a:fillRef>
          <a:effectRef idx="1">
            <a:schemeClr val="accent1"/>
          </a:effectRef>
          <a:fontRef idx="minor">
            <a:schemeClr val="lt1"/>
          </a:fontRef>
        </p:style>
        <p:txBody>
          <a:bodyPr lIns="108896" tIns="54448" rIns="108896" bIns="54448" anchor="ctr"/>
          <a:lstStyle/>
          <a:p>
            <a:pPr algn="ctr">
              <a:defRPr/>
            </a:pPr>
            <a:endParaRPr lang="zh-CN" altLang="en-US" noProof="1">
              <a:solidFill>
                <a:srgbClr val="FFFFFF"/>
              </a:solidFill>
            </a:endParaRPr>
          </a:p>
        </p:txBody>
      </p:sp>
      <p:sp>
        <p:nvSpPr>
          <p:cNvPr id="36" name="圆角矩形 35"/>
          <p:cNvSpPr/>
          <p:nvPr/>
        </p:nvSpPr>
        <p:spPr>
          <a:xfrm>
            <a:off x="5180580" y="4887456"/>
            <a:ext cx="2237952" cy="1132150"/>
          </a:xfrm>
          <a:prstGeom prst="roundRect">
            <a:avLst>
              <a:gd name="adj" fmla="val 19981"/>
            </a:avLst>
          </a:prstGeom>
        </p:spPr>
        <p:style>
          <a:lnRef idx="2">
            <a:schemeClr val="accent1"/>
          </a:lnRef>
          <a:fillRef idx="1">
            <a:schemeClr val="lt1"/>
          </a:fillRef>
          <a:effectRef idx="0">
            <a:schemeClr val="accent1"/>
          </a:effectRef>
          <a:fontRef idx="minor">
            <a:schemeClr val="dk1"/>
          </a:fontRef>
        </p:style>
        <p:txBody>
          <a:bodyPr lIns="108896" tIns="54448" rIns="108896" bIns="54448" anchor="ctr"/>
          <a:lstStyle/>
          <a:p>
            <a:pPr algn="ctr">
              <a:defRPr/>
            </a:pPr>
            <a:endParaRPr lang="zh-CN" altLang="en-US" noProof="1">
              <a:solidFill>
                <a:srgbClr val="FFFFFF"/>
              </a:solidFill>
            </a:endParaRPr>
          </a:p>
        </p:txBody>
      </p:sp>
      <p:sp>
        <p:nvSpPr>
          <p:cNvPr id="37" name="矩形 12"/>
          <p:cNvSpPr>
            <a:spLocks noChangeArrowheads="1"/>
          </p:cNvSpPr>
          <p:nvPr/>
        </p:nvSpPr>
        <p:spPr bwMode="auto">
          <a:xfrm>
            <a:off x="5170482" y="4949385"/>
            <a:ext cx="2428892" cy="1033289"/>
          </a:xfrm>
          <a:prstGeom prst="rect">
            <a:avLst/>
          </a:prstGeom>
          <a:noFill/>
          <a:ln w="9525">
            <a:noFill/>
            <a:miter lim="800000"/>
          </a:ln>
        </p:spPr>
        <p:txBody>
          <a:bodyPr wrap="square" lIns="108896" tIns="54448" rIns="108896" bIns="54448">
            <a:spAutoFit/>
          </a:bodyPr>
          <a:lstStyle/>
          <a:p>
            <a:pPr>
              <a:buFont typeface="Arial" panose="020B0604020202020204" pitchFamily="34" charset="0"/>
              <a:buNone/>
            </a:pPr>
            <a:r>
              <a:rPr lang="zh-CN" altLang="en-US" sz="2000" dirty="0">
                <a:latin typeface="华文楷体" panose="02010600040101010101" pitchFamily="2" charset="-122"/>
                <a:ea typeface="华文楷体" panose="02010600040101010101" pitchFamily="2" charset="-122"/>
              </a:rPr>
              <a:t>培训用餐不得上高档菜肴，不得提供烟酒</a:t>
            </a:r>
            <a:endParaRPr lang="zh-CN" altLang="en-US" sz="2000" dirty="0">
              <a:latin typeface="华文楷体" panose="02010600040101010101" pitchFamily="2" charset="-122"/>
              <a:ea typeface="华文楷体" panose="02010600040101010101" pitchFamily="2" charset="-122"/>
            </a:endParaRPr>
          </a:p>
        </p:txBody>
      </p:sp>
      <p:sp>
        <p:nvSpPr>
          <p:cNvPr id="38" name="圆角矩形 37"/>
          <p:cNvSpPr/>
          <p:nvPr/>
        </p:nvSpPr>
        <p:spPr>
          <a:xfrm>
            <a:off x="7744141" y="4831883"/>
            <a:ext cx="2498438" cy="1159143"/>
          </a:xfrm>
          <a:prstGeom prst="roundRect">
            <a:avLst>
              <a:gd name="adj" fmla="val 19112"/>
            </a:avLst>
          </a:prstGeom>
          <a:solidFill>
            <a:srgbClr val="009999"/>
          </a:solidFill>
        </p:spPr>
        <p:style>
          <a:lnRef idx="3">
            <a:schemeClr val="lt1"/>
          </a:lnRef>
          <a:fillRef idx="1">
            <a:schemeClr val="accent1"/>
          </a:fillRef>
          <a:effectRef idx="1">
            <a:schemeClr val="accent1"/>
          </a:effectRef>
          <a:fontRef idx="minor">
            <a:schemeClr val="lt1"/>
          </a:fontRef>
        </p:style>
        <p:txBody>
          <a:bodyPr lIns="108896" tIns="54448" rIns="108896" bIns="54448" anchor="ctr"/>
          <a:lstStyle/>
          <a:p>
            <a:pPr algn="ctr">
              <a:defRPr/>
            </a:pPr>
            <a:endParaRPr lang="zh-CN" altLang="en-US" b="1" noProof="1">
              <a:solidFill>
                <a:srgbClr val="FFFFFF"/>
              </a:solidFill>
            </a:endParaRPr>
          </a:p>
        </p:txBody>
      </p:sp>
      <p:sp>
        <p:nvSpPr>
          <p:cNvPr id="39" name="圆角矩形 38"/>
          <p:cNvSpPr/>
          <p:nvPr/>
        </p:nvSpPr>
        <p:spPr>
          <a:xfrm>
            <a:off x="7845793" y="4887456"/>
            <a:ext cx="2237952" cy="1132150"/>
          </a:xfrm>
          <a:prstGeom prst="roundRect">
            <a:avLst>
              <a:gd name="adj" fmla="val 19981"/>
            </a:avLst>
          </a:prstGeom>
        </p:spPr>
        <p:style>
          <a:lnRef idx="2">
            <a:schemeClr val="accent1"/>
          </a:lnRef>
          <a:fillRef idx="1">
            <a:schemeClr val="lt1"/>
          </a:fillRef>
          <a:effectRef idx="0">
            <a:schemeClr val="accent1"/>
          </a:effectRef>
          <a:fontRef idx="minor">
            <a:schemeClr val="dk1"/>
          </a:fontRef>
        </p:style>
        <p:txBody>
          <a:bodyPr lIns="108896" tIns="54448" rIns="108896" bIns="54448" anchor="ctr"/>
          <a:lstStyle/>
          <a:p>
            <a:pPr algn="ctr">
              <a:defRPr/>
            </a:pPr>
            <a:endParaRPr lang="zh-CN" altLang="en-US" b="1" noProof="1">
              <a:solidFill>
                <a:srgbClr val="FFFFFF"/>
              </a:solidFill>
            </a:endParaRPr>
          </a:p>
        </p:txBody>
      </p:sp>
      <p:sp>
        <p:nvSpPr>
          <p:cNvPr id="40" name="矩形 12"/>
          <p:cNvSpPr>
            <a:spLocks noChangeArrowheads="1"/>
          </p:cNvSpPr>
          <p:nvPr/>
        </p:nvSpPr>
        <p:spPr bwMode="auto">
          <a:xfrm>
            <a:off x="7960153" y="4929992"/>
            <a:ext cx="2139550" cy="1087984"/>
          </a:xfrm>
          <a:prstGeom prst="rect">
            <a:avLst/>
          </a:prstGeom>
          <a:noFill/>
          <a:ln w="9525">
            <a:noFill/>
            <a:miter lim="800000"/>
          </a:ln>
        </p:spPr>
        <p:txBody>
          <a:bodyPr wrap="square" lIns="108896" tIns="54448" rIns="108896" bIns="54448">
            <a:spAutoFit/>
          </a:bodyPr>
          <a:lstStyle/>
          <a:p>
            <a:pPr algn="just" eaLnBrk="1" hangingPunct="1">
              <a:lnSpc>
                <a:spcPts val="1900"/>
              </a:lnSpc>
              <a:buFont typeface="Arial" panose="020B0604020202020204" pitchFamily="34" charset="0"/>
              <a:buNone/>
            </a:pPr>
            <a:r>
              <a:rPr lang="zh-CN" altLang="zh-CN" sz="1800" dirty="0">
                <a:latin typeface="华文楷体" panose="02010600040101010101" pitchFamily="2" charset="-122"/>
                <a:ea typeface="华文楷体" panose="02010600040101010101" pitchFamily="2" charset="-122"/>
              </a:rPr>
              <a:t>除必要的现场教学外，</a:t>
            </a:r>
            <a:r>
              <a:rPr lang="en-US" altLang="zh-CN" sz="1800" dirty="0">
                <a:latin typeface="华文楷体" panose="02010600040101010101" pitchFamily="2" charset="-122"/>
                <a:ea typeface="华文楷体" panose="02010600040101010101" pitchFamily="2" charset="-122"/>
              </a:rPr>
              <a:t>7</a:t>
            </a:r>
            <a:r>
              <a:rPr lang="zh-CN" altLang="zh-CN" sz="1800" dirty="0">
                <a:latin typeface="华文楷体" panose="02010600040101010101" pitchFamily="2" charset="-122"/>
                <a:ea typeface="华文楷体" panose="02010600040101010101" pitchFamily="2" charset="-122"/>
              </a:rPr>
              <a:t>日以内的培训不得组织调研、考察、参观</a:t>
            </a:r>
            <a:endParaRPr lang="zh-CN" altLang="en-US" sz="1800" dirty="0">
              <a:latin typeface="华文楷体" panose="02010600040101010101" pitchFamily="2" charset="-122"/>
              <a:ea typeface="华文楷体" panose="02010600040101010101" pitchFamily="2" charset="-122"/>
            </a:endParaRPr>
          </a:p>
        </p:txBody>
      </p:sp>
      <p:sp>
        <p:nvSpPr>
          <p:cNvPr id="41" name="圆角矩形 40"/>
          <p:cNvSpPr/>
          <p:nvPr/>
        </p:nvSpPr>
        <p:spPr>
          <a:xfrm>
            <a:off x="7813687" y="1954730"/>
            <a:ext cx="2285602" cy="1189312"/>
          </a:xfrm>
          <a:prstGeom prst="roundRect">
            <a:avLst>
              <a:gd name="adj" fmla="val 19981"/>
            </a:avLst>
          </a:prstGeom>
        </p:spPr>
        <p:style>
          <a:lnRef idx="2">
            <a:schemeClr val="accent1"/>
          </a:lnRef>
          <a:fillRef idx="1">
            <a:schemeClr val="lt1"/>
          </a:fillRef>
          <a:effectRef idx="0">
            <a:schemeClr val="accent1"/>
          </a:effectRef>
          <a:fontRef idx="minor">
            <a:schemeClr val="dk1"/>
          </a:fontRef>
        </p:style>
        <p:txBody>
          <a:bodyPr lIns="108896" tIns="54448" rIns="108896" bIns="54448" anchor="ctr"/>
          <a:lstStyle/>
          <a:p>
            <a:pPr algn="ctr">
              <a:defRPr/>
            </a:pPr>
            <a:endParaRPr lang="zh-CN" altLang="en-US" noProof="1">
              <a:solidFill>
                <a:srgbClr val="FFFFFF"/>
              </a:solidFill>
            </a:endParaRPr>
          </a:p>
        </p:txBody>
      </p:sp>
      <p:sp>
        <p:nvSpPr>
          <p:cNvPr id="20" name="矩形 12"/>
          <p:cNvSpPr>
            <a:spLocks noChangeArrowheads="1"/>
          </p:cNvSpPr>
          <p:nvPr/>
        </p:nvSpPr>
        <p:spPr bwMode="auto">
          <a:xfrm>
            <a:off x="7956563" y="2072472"/>
            <a:ext cx="2191892" cy="854650"/>
          </a:xfrm>
          <a:prstGeom prst="rect">
            <a:avLst/>
          </a:prstGeom>
          <a:noFill/>
          <a:ln w="9525">
            <a:noFill/>
            <a:miter lim="800000"/>
          </a:ln>
        </p:spPr>
        <p:txBody>
          <a:bodyPr lIns="108896" tIns="54448" rIns="108896" bIns="54448">
            <a:spAutoFit/>
          </a:bodyPr>
          <a:lstStyle/>
          <a:p>
            <a:pPr eaLnBrk="1" hangingPunct="1">
              <a:lnSpc>
                <a:spcPct val="125000"/>
              </a:lnSpc>
              <a:buFont typeface="Arial" panose="020B0604020202020204" pitchFamily="34" charset="0"/>
              <a:buNone/>
            </a:pPr>
            <a:r>
              <a:rPr lang="zh-CN" altLang="en-US" sz="2000" dirty="0">
                <a:latin typeface="华文楷体" panose="02010600040101010101" pitchFamily="2" charset="-122"/>
                <a:ea typeface="华文楷体" panose="02010600040101010101" pitchFamily="2" charset="-122"/>
              </a:rPr>
              <a:t>严禁组织高消费娱乐健身活动</a:t>
            </a:r>
            <a:endParaRPr lang="zh-CN" altLang="en-US" sz="2000" dirty="0">
              <a:latin typeface="华文楷体" panose="02010600040101010101" pitchFamily="2" charset="-122"/>
              <a:ea typeface="华文楷体" panose="02010600040101010101" pitchFamily="2" charset="-122"/>
            </a:endParaRPr>
          </a:p>
        </p:txBody>
      </p:sp>
      <p:sp>
        <p:nvSpPr>
          <p:cNvPr id="42" name="Freeform 118"/>
          <p:cNvSpPr>
            <a:spLocks noChangeArrowheads="1"/>
          </p:cNvSpPr>
          <p:nvPr/>
        </p:nvSpPr>
        <p:spPr bwMode="auto">
          <a:xfrm>
            <a:off x="10721703" y="1215216"/>
            <a:ext cx="592446" cy="593862"/>
          </a:xfrm>
          <a:custGeom>
            <a:avLst/>
            <a:gdLst>
              <a:gd name="T0" fmla="*/ 2147483647 w 768"/>
              <a:gd name="T1" fmla="*/ 2147483647 h 768"/>
              <a:gd name="T2" fmla="*/ 2147483647 w 768"/>
              <a:gd name="T3" fmla="*/ 2147483647 h 768"/>
              <a:gd name="T4" fmla="*/ 2147483647 w 768"/>
              <a:gd name="T5" fmla="*/ 2147483647 h 768"/>
              <a:gd name="T6" fmla="*/ 0 w 768"/>
              <a:gd name="T7" fmla="*/ 2147483647 h 768"/>
              <a:gd name="T8" fmla="*/ 0 w 768"/>
              <a:gd name="T9" fmla="*/ 2147483647 h 768"/>
              <a:gd name="T10" fmla="*/ 2147483647 w 768"/>
              <a:gd name="T11" fmla="*/ 2147483647 h 768"/>
              <a:gd name="T12" fmla="*/ 2147483647 w 768"/>
              <a:gd name="T13" fmla="*/ 2147483647 h 768"/>
              <a:gd name="T14" fmla="*/ 2147483647 w 768"/>
              <a:gd name="T15" fmla="*/ 0 h 768"/>
              <a:gd name="T16" fmla="*/ 2147483647 w 768"/>
              <a:gd name="T17" fmla="*/ 0 h 768"/>
              <a:gd name="T18" fmla="*/ 2147483647 w 768"/>
              <a:gd name="T19" fmla="*/ 2147483647 h 768"/>
              <a:gd name="T20" fmla="*/ 2147483647 w 768"/>
              <a:gd name="T21" fmla="*/ 2147483647 h 768"/>
              <a:gd name="T22" fmla="*/ 2147483647 w 768"/>
              <a:gd name="T23" fmla="*/ 2147483647 h 768"/>
              <a:gd name="T24" fmla="*/ 2147483647 w 768"/>
              <a:gd name="T25" fmla="*/ 2147483647 h 768"/>
              <a:gd name="T26" fmla="*/ 2147483647 w 768"/>
              <a:gd name="T27" fmla="*/ 2147483647 h 768"/>
              <a:gd name="T28" fmla="*/ 2147483647 w 768"/>
              <a:gd name="T29" fmla="*/ 2147483647 h 768"/>
              <a:gd name="T30" fmla="*/ 2147483647 w 768"/>
              <a:gd name="T31" fmla="*/ 2147483647 h 768"/>
              <a:gd name="T32" fmla="*/ 2147483647 w 768"/>
              <a:gd name="T33" fmla="*/ 2147483647 h 768"/>
              <a:gd name="T34" fmla="*/ 2147483647 w 768"/>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8"/>
              <a:gd name="T55" fmla="*/ 0 h 768"/>
              <a:gd name="T56" fmla="*/ 768 w 768"/>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8" h="768">
                <a:moveTo>
                  <a:pt x="240" y="768"/>
                </a:moveTo>
                <a:cubicBezTo>
                  <a:pt x="232" y="768"/>
                  <a:pt x="219" y="762"/>
                  <a:pt x="214" y="757"/>
                </a:cubicBezTo>
                <a:cubicBezTo>
                  <a:pt x="11" y="554"/>
                  <a:pt x="11" y="554"/>
                  <a:pt x="11" y="554"/>
                </a:cubicBezTo>
                <a:cubicBezTo>
                  <a:pt x="6" y="549"/>
                  <a:pt x="0" y="535"/>
                  <a:pt x="0" y="527"/>
                </a:cubicBezTo>
                <a:cubicBezTo>
                  <a:pt x="0" y="241"/>
                  <a:pt x="0" y="241"/>
                  <a:pt x="0" y="241"/>
                </a:cubicBezTo>
                <a:cubicBezTo>
                  <a:pt x="0" y="233"/>
                  <a:pt x="6" y="219"/>
                  <a:pt x="11" y="214"/>
                </a:cubicBezTo>
                <a:cubicBezTo>
                  <a:pt x="214" y="11"/>
                  <a:pt x="214" y="11"/>
                  <a:pt x="214" y="11"/>
                </a:cubicBezTo>
                <a:cubicBezTo>
                  <a:pt x="219" y="6"/>
                  <a:pt x="234" y="0"/>
                  <a:pt x="241" y="0"/>
                </a:cubicBezTo>
                <a:cubicBezTo>
                  <a:pt x="527" y="0"/>
                  <a:pt x="527" y="0"/>
                  <a:pt x="527" y="0"/>
                </a:cubicBezTo>
                <a:cubicBezTo>
                  <a:pt x="534" y="0"/>
                  <a:pt x="549" y="6"/>
                  <a:pt x="554" y="11"/>
                </a:cubicBezTo>
                <a:cubicBezTo>
                  <a:pt x="757" y="214"/>
                  <a:pt x="757" y="214"/>
                  <a:pt x="757" y="214"/>
                </a:cubicBezTo>
                <a:cubicBezTo>
                  <a:pt x="762" y="219"/>
                  <a:pt x="768" y="233"/>
                  <a:pt x="768" y="241"/>
                </a:cubicBezTo>
                <a:cubicBezTo>
                  <a:pt x="768" y="527"/>
                  <a:pt x="768" y="527"/>
                  <a:pt x="768" y="527"/>
                </a:cubicBezTo>
                <a:cubicBezTo>
                  <a:pt x="768" y="535"/>
                  <a:pt x="762" y="549"/>
                  <a:pt x="757" y="554"/>
                </a:cubicBezTo>
                <a:cubicBezTo>
                  <a:pt x="554" y="757"/>
                  <a:pt x="554" y="757"/>
                  <a:pt x="554" y="757"/>
                </a:cubicBezTo>
                <a:cubicBezTo>
                  <a:pt x="549" y="762"/>
                  <a:pt x="534" y="768"/>
                  <a:pt x="527" y="768"/>
                </a:cubicBezTo>
                <a:cubicBezTo>
                  <a:pt x="240" y="768"/>
                  <a:pt x="240" y="768"/>
                  <a:pt x="240" y="768"/>
                </a:cubicBezTo>
                <a:cubicBezTo>
                  <a:pt x="240" y="768"/>
                  <a:pt x="240" y="768"/>
                  <a:pt x="240" y="768"/>
                </a:cubicBezTo>
              </a:path>
            </a:pathLst>
          </a:custGeom>
          <a:solidFill>
            <a:srgbClr val="EF493D"/>
          </a:solidFill>
          <a:ln w="9525">
            <a:noFill/>
            <a:round/>
          </a:ln>
        </p:spPr>
        <p:txBody>
          <a:bodyPr lIns="108896" tIns="54448" rIns="108896" bIns="54448"/>
          <a:lstStyle/>
          <a:p>
            <a:endParaRPr lang="zh-CN" altLang="en-US"/>
          </a:p>
        </p:txBody>
      </p:sp>
      <p:sp>
        <p:nvSpPr>
          <p:cNvPr id="43" name="Freeform 120"/>
          <p:cNvSpPr>
            <a:spLocks noChangeArrowheads="1"/>
          </p:cNvSpPr>
          <p:nvPr/>
        </p:nvSpPr>
        <p:spPr bwMode="auto">
          <a:xfrm>
            <a:off x="10775705" y="1431166"/>
            <a:ext cx="538443" cy="377912"/>
          </a:xfrm>
          <a:custGeom>
            <a:avLst/>
            <a:gdLst>
              <a:gd name="T0" fmla="*/ 2147483647 w 697"/>
              <a:gd name="T1" fmla="*/ 0 h 488"/>
              <a:gd name="T2" fmla="*/ 2147483647 w 697"/>
              <a:gd name="T3" fmla="*/ 2147483647 h 488"/>
              <a:gd name="T4" fmla="*/ 2147483647 w 697"/>
              <a:gd name="T5" fmla="*/ 2147483647 h 488"/>
              <a:gd name="T6" fmla="*/ 2147483647 w 697"/>
              <a:gd name="T7" fmla="*/ 2147483647 h 488"/>
              <a:gd name="T8" fmla="*/ 2147483647 w 697"/>
              <a:gd name="T9" fmla="*/ 2147483647 h 488"/>
              <a:gd name="T10" fmla="*/ 2147483647 w 697"/>
              <a:gd name="T11" fmla="*/ 2147483647 h 488"/>
              <a:gd name="T12" fmla="*/ 2147483647 w 697"/>
              <a:gd name="T13" fmla="*/ 2147483647 h 488"/>
              <a:gd name="T14" fmla="*/ 2147483647 w 697"/>
              <a:gd name="T15" fmla="*/ 2147483647 h 488"/>
              <a:gd name="T16" fmla="*/ 2147483647 w 697"/>
              <a:gd name="T17" fmla="*/ 2147483647 h 488"/>
              <a:gd name="T18" fmla="*/ 2147483647 w 697"/>
              <a:gd name="T19" fmla="*/ 2147483647 h 488"/>
              <a:gd name="T20" fmla="*/ 2147483647 w 697"/>
              <a:gd name="T21" fmla="*/ 2147483647 h 488"/>
              <a:gd name="T22" fmla="*/ 2147483647 w 697"/>
              <a:gd name="T23" fmla="*/ 2147483647 h 488"/>
              <a:gd name="T24" fmla="*/ 2147483647 w 697"/>
              <a:gd name="T25" fmla="*/ 0 h 488"/>
              <a:gd name="T26" fmla="*/ 0 w 697"/>
              <a:gd name="T27" fmla="*/ 2147483647 h 488"/>
              <a:gd name="T28" fmla="*/ 2147483647 w 697"/>
              <a:gd name="T29" fmla="*/ 2147483647 h 488"/>
              <a:gd name="T30" fmla="*/ 2147483647 w 697"/>
              <a:gd name="T31" fmla="*/ 2147483647 h 488"/>
              <a:gd name="T32" fmla="*/ 2147483647 w 697"/>
              <a:gd name="T33" fmla="*/ 2147483647 h 488"/>
              <a:gd name="T34" fmla="*/ 2147483647 w 697"/>
              <a:gd name="T35" fmla="*/ 2147483647 h 488"/>
              <a:gd name="T36" fmla="*/ 2147483647 w 697"/>
              <a:gd name="T37" fmla="*/ 2147483647 h 488"/>
              <a:gd name="T38" fmla="*/ 2147483647 w 697"/>
              <a:gd name="T39" fmla="*/ 2147483647 h 488"/>
              <a:gd name="T40" fmla="*/ 2147483647 w 697"/>
              <a:gd name="T41" fmla="*/ 2147483647 h 488"/>
              <a:gd name="T42" fmla="*/ 2147483647 w 697"/>
              <a:gd name="T43" fmla="*/ 2147483647 h 488"/>
              <a:gd name="T44" fmla="*/ 2147483647 w 697"/>
              <a:gd name="T45" fmla="*/ 2147483647 h 488"/>
              <a:gd name="T46" fmla="*/ 0 w 697"/>
              <a:gd name="T47" fmla="*/ 2147483647 h 488"/>
              <a:gd name="T48" fmla="*/ 2147483647 w 697"/>
              <a:gd name="T49" fmla="*/ 2147483647 h 488"/>
              <a:gd name="T50" fmla="*/ 2147483647 w 697"/>
              <a:gd name="T51" fmla="*/ 2147483647 h 488"/>
              <a:gd name="T52" fmla="*/ 2147483647 w 697"/>
              <a:gd name="T53" fmla="*/ 2147483647 h 488"/>
              <a:gd name="T54" fmla="*/ 2147483647 w 697"/>
              <a:gd name="T55" fmla="*/ 2147483647 h 488"/>
              <a:gd name="T56" fmla="*/ 2147483647 w 697"/>
              <a:gd name="T57" fmla="*/ 2147483647 h 488"/>
              <a:gd name="T58" fmla="*/ 2147483647 w 697"/>
              <a:gd name="T59" fmla="*/ 2147483647 h 488"/>
              <a:gd name="T60" fmla="*/ 2147483647 w 697"/>
              <a:gd name="T61" fmla="*/ 2147483647 h 488"/>
              <a:gd name="T62" fmla="*/ 2147483647 w 697"/>
              <a:gd name="T63" fmla="*/ 2147483647 h 488"/>
              <a:gd name="T64" fmla="*/ 2147483647 w 697"/>
              <a:gd name="T65" fmla="*/ 2147483647 h 488"/>
              <a:gd name="T66" fmla="*/ 2147483647 w 697"/>
              <a:gd name="T67" fmla="*/ 2147483647 h 488"/>
              <a:gd name="T68" fmla="*/ 2147483647 w 697"/>
              <a:gd name="T69" fmla="*/ 2147483647 h 488"/>
              <a:gd name="T70" fmla="*/ 2147483647 w 697"/>
              <a:gd name="T71" fmla="*/ 2147483647 h 488"/>
              <a:gd name="T72" fmla="*/ 2147483647 w 697"/>
              <a:gd name="T73" fmla="*/ 2147483647 h 488"/>
              <a:gd name="T74" fmla="*/ 2147483647 w 697"/>
              <a:gd name="T75" fmla="*/ 2147483647 h 488"/>
              <a:gd name="T76" fmla="*/ 2147483647 w 697"/>
              <a:gd name="T77" fmla="*/ 2147483647 h 488"/>
              <a:gd name="T78" fmla="*/ 2147483647 w 697"/>
              <a:gd name="T79" fmla="*/ 2147483647 h 488"/>
              <a:gd name="T80" fmla="*/ 2147483647 w 697"/>
              <a:gd name="T81" fmla="*/ 2147483647 h 488"/>
              <a:gd name="T82" fmla="*/ 2147483647 w 697"/>
              <a:gd name="T83" fmla="*/ 2147483647 h 488"/>
              <a:gd name="T84" fmla="*/ 2147483647 w 697"/>
              <a:gd name="T85" fmla="*/ 2147483647 h 488"/>
              <a:gd name="T86" fmla="*/ 2147483647 w 697"/>
              <a:gd name="T87" fmla="*/ 2147483647 h 488"/>
              <a:gd name="T88" fmla="*/ 2147483647 w 697"/>
              <a:gd name="T89" fmla="*/ 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7"/>
              <a:gd name="T136" fmla="*/ 0 h 488"/>
              <a:gd name="T137" fmla="*/ 697 w 697"/>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7" h="488">
                <a:moveTo>
                  <a:pt x="383" y="0"/>
                </a:moveTo>
                <a:cubicBezTo>
                  <a:pt x="352" y="0"/>
                  <a:pt x="329" y="14"/>
                  <a:pt x="315" y="38"/>
                </a:cubicBezTo>
                <a:cubicBezTo>
                  <a:pt x="314" y="38"/>
                  <a:pt x="296" y="18"/>
                  <a:pt x="291" y="16"/>
                </a:cubicBezTo>
                <a:cubicBezTo>
                  <a:pt x="288" y="8"/>
                  <a:pt x="281" y="4"/>
                  <a:pt x="273" y="4"/>
                </a:cubicBezTo>
                <a:cubicBezTo>
                  <a:pt x="166" y="4"/>
                  <a:pt x="166" y="4"/>
                  <a:pt x="166" y="4"/>
                </a:cubicBezTo>
                <a:cubicBezTo>
                  <a:pt x="156" y="4"/>
                  <a:pt x="147" y="11"/>
                  <a:pt x="147" y="23"/>
                </a:cubicBezTo>
                <a:cubicBezTo>
                  <a:pt x="147" y="33"/>
                  <a:pt x="152" y="39"/>
                  <a:pt x="159" y="41"/>
                </a:cubicBezTo>
                <a:cubicBezTo>
                  <a:pt x="160" y="46"/>
                  <a:pt x="195" y="81"/>
                  <a:pt x="200" y="83"/>
                </a:cubicBezTo>
                <a:cubicBezTo>
                  <a:pt x="200" y="84"/>
                  <a:pt x="201" y="84"/>
                  <a:pt x="201" y="85"/>
                </a:cubicBezTo>
                <a:cubicBezTo>
                  <a:pt x="201" y="106"/>
                  <a:pt x="201" y="106"/>
                  <a:pt x="201" y="106"/>
                </a:cubicBezTo>
                <a:cubicBezTo>
                  <a:pt x="197" y="103"/>
                  <a:pt x="135" y="39"/>
                  <a:pt x="131" y="36"/>
                </a:cubicBezTo>
                <a:cubicBezTo>
                  <a:pt x="128" y="32"/>
                  <a:pt x="124" y="28"/>
                  <a:pt x="120" y="25"/>
                </a:cubicBezTo>
                <a:cubicBezTo>
                  <a:pt x="109" y="10"/>
                  <a:pt x="86" y="0"/>
                  <a:pt x="65" y="0"/>
                </a:cubicBezTo>
                <a:cubicBezTo>
                  <a:pt x="34" y="0"/>
                  <a:pt x="0" y="16"/>
                  <a:pt x="0" y="61"/>
                </a:cubicBezTo>
                <a:cubicBezTo>
                  <a:pt x="0" y="77"/>
                  <a:pt x="4" y="94"/>
                  <a:pt x="20" y="105"/>
                </a:cubicBezTo>
                <a:cubicBezTo>
                  <a:pt x="23" y="109"/>
                  <a:pt x="78" y="164"/>
                  <a:pt x="82" y="168"/>
                </a:cubicBezTo>
                <a:cubicBezTo>
                  <a:pt x="83" y="169"/>
                  <a:pt x="84" y="170"/>
                  <a:pt x="85" y="171"/>
                </a:cubicBezTo>
                <a:cubicBezTo>
                  <a:pt x="80" y="174"/>
                  <a:pt x="74" y="175"/>
                  <a:pt x="68" y="175"/>
                </a:cubicBezTo>
                <a:cubicBezTo>
                  <a:pt x="63" y="175"/>
                  <a:pt x="59" y="175"/>
                  <a:pt x="56" y="174"/>
                </a:cubicBezTo>
                <a:cubicBezTo>
                  <a:pt x="54" y="173"/>
                  <a:pt x="53" y="172"/>
                  <a:pt x="51" y="171"/>
                </a:cubicBezTo>
                <a:cubicBezTo>
                  <a:pt x="48" y="167"/>
                  <a:pt x="45" y="163"/>
                  <a:pt x="41" y="161"/>
                </a:cubicBezTo>
                <a:cubicBezTo>
                  <a:pt x="38" y="156"/>
                  <a:pt x="35" y="152"/>
                  <a:pt x="31" y="150"/>
                </a:cubicBezTo>
                <a:cubicBezTo>
                  <a:pt x="27" y="144"/>
                  <a:pt x="23" y="139"/>
                  <a:pt x="15" y="139"/>
                </a:cubicBezTo>
                <a:cubicBezTo>
                  <a:pt x="6" y="139"/>
                  <a:pt x="0" y="147"/>
                  <a:pt x="0" y="158"/>
                </a:cubicBezTo>
                <a:cubicBezTo>
                  <a:pt x="0" y="170"/>
                  <a:pt x="6" y="184"/>
                  <a:pt x="19" y="194"/>
                </a:cubicBezTo>
                <a:cubicBezTo>
                  <a:pt x="21" y="196"/>
                  <a:pt x="191" y="368"/>
                  <a:pt x="313" y="488"/>
                </a:cubicBezTo>
                <a:cubicBezTo>
                  <a:pt x="456" y="488"/>
                  <a:pt x="456" y="488"/>
                  <a:pt x="456" y="488"/>
                </a:cubicBezTo>
                <a:cubicBezTo>
                  <a:pt x="457" y="488"/>
                  <a:pt x="457" y="488"/>
                  <a:pt x="457" y="488"/>
                </a:cubicBezTo>
                <a:cubicBezTo>
                  <a:pt x="458" y="488"/>
                  <a:pt x="458" y="488"/>
                  <a:pt x="458" y="488"/>
                </a:cubicBezTo>
                <a:cubicBezTo>
                  <a:pt x="458" y="488"/>
                  <a:pt x="458" y="488"/>
                  <a:pt x="458" y="488"/>
                </a:cubicBezTo>
                <a:cubicBezTo>
                  <a:pt x="458" y="488"/>
                  <a:pt x="458" y="488"/>
                  <a:pt x="458" y="488"/>
                </a:cubicBezTo>
                <a:cubicBezTo>
                  <a:pt x="458" y="488"/>
                  <a:pt x="458" y="488"/>
                  <a:pt x="458" y="488"/>
                </a:cubicBezTo>
                <a:cubicBezTo>
                  <a:pt x="466" y="487"/>
                  <a:pt x="479" y="482"/>
                  <a:pt x="483" y="477"/>
                </a:cubicBezTo>
                <a:cubicBezTo>
                  <a:pt x="569" y="392"/>
                  <a:pt x="569" y="392"/>
                  <a:pt x="569" y="392"/>
                </a:cubicBezTo>
                <a:cubicBezTo>
                  <a:pt x="686" y="274"/>
                  <a:pt x="686" y="274"/>
                  <a:pt x="686" y="274"/>
                </a:cubicBezTo>
                <a:cubicBezTo>
                  <a:pt x="690" y="270"/>
                  <a:pt x="694" y="260"/>
                  <a:pt x="696" y="253"/>
                </a:cubicBezTo>
                <a:cubicBezTo>
                  <a:pt x="697" y="251"/>
                  <a:pt x="697" y="249"/>
                  <a:pt x="697" y="247"/>
                </a:cubicBezTo>
                <a:cubicBezTo>
                  <a:pt x="697" y="107"/>
                  <a:pt x="697" y="107"/>
                  <a:pt x="697" y="107"/>
                </a:cubicBezTo>
                <a:cubicBezTo>
                  <a:pt x="673" y="83"/>
                  <a:pt x="618" y="27"/>
                  <a:pt x="614" y="25"/>
                </a:cubicBezTo>
                <a:cubicBezTo>
                  <a:pt x="604" y="11"/>
                  <a:pt x="588" y="4"/>
                  <a:pt x="570" y="4"/>
                </a:cubicBezTo>
                <a:cubicBezTo>
                  <a:pt x="514" y="4"/>
                  <a:pt x="514" y="4"/>
                  <a:pt x="514" y="4"/>
                </a:cubicBezTo>
                <a:cubicBezTo>
                  <a:pt x="500" y="4"/>
                  <a:pt x="493" y="11"/>
                  <a:pt x="493" y="31"/>
                </a:cubicBezTo>
                <a:cubicBezTo>
                  <a:pt x="493" y="76"/>
                  <a:pt x="493" y="76"/>
                  <a:pt x="493" y="76"/>
                </a:cubicBezTo>
                <a:cubicBezTo>
                  <a:pt x="489" y="73"/>
                  <a:pt x="446" y="29"/>
                  <a:pt x="442" y="26"/>
                </a:cubicBezTo>
                <a:cubicBezTo>
                  <a:pt x="429" y="9"/>
                  <a:pt x="408" y="0"/>
                  <a:pt x="383" y="0"/>
                </a:cubicBezTo>
              </a:path>
            </a:pathLst>
          </a:custGeom>
          <a:solidFill>
            <a:srgbClr val="C23D33"/>
          </a:solidFill>
          <a:ln w="9525">
            <a:noFill/>
            <a:round/>
          </a:ln>
        </p:spPr>
        <p:txBody>
          <a:bodyPr lIns="108896" tIns="54448" rIns="108896" bIns="54448"/>
          <a:lstStyle/>
          <a:p>
            <a:endParaRPr lang="zh-CN" altLang="en-US"/>
          </a:p>
        </p:txBody>
      </p:sp>
      <p:sp>
        <p:nvSpPr>
          <p:cNvPr id="44" name="Freeform 121"/>
          <p:cNvSpPr>
            <a:spLocks noEditPoints="1" noChangeArrowheads="1"/>
          </p:cNvSpPr>
          <p:nvPr/>
        </p:nvSpPr>
        <p:spPr bwMode="auto">
          <a:xfrm>
            <a:off x="10775707" y="1431166"/>
            <a:ext cx="484439" cy="161962"/>
          </a:xfrm>
          <a:custGeom>
            <a:avLst/>
            <a:gdLst>
              <a:gd name="T0" fmla="*/ 2147483647 w 626"/>
              <a:gd name="T1" fmla="*/ 2147483647 h 208"/>
              <a:gd name="T2" fmla="*/ 2147483647 w 626"/>
              <a:gd name="T3" fmla="*/ 2147483647 h 208"/>
              <a:gd name="T4" fmla="*/ 2147483647 w 626"/>
              <a:gd name="T5" fmla="*/ 2147483647 h 208"/>
              <a:gd name="T6" fmla="*/ 0 w 626"/>
              <a:gd name="T7" fmla="*/ 2147483647 h 208"/>
              <a:gd name="T8" fmla="*/ 2147483647 w 626"/>
              <a:gd name="T9" fmla="*/ 2147483647 h 208"/>
              <a:gd name="T10" fmla="*/ 2147483647 w 626"/>
              <a:gd name="T11" fmla="*/ 2147483647 h 208"/>
              <a:gd name="T12" fmla="*/ 2147483647 w 626"/>
              <a:gd name="T13" fmla="*/ 2147483647 h 208"/>
              <a:gd name="T14" fmla="*/ 2147483647 w 626"/>
              <a:gd name="T15" fmla="*/ 2147483647 h 208"/>
              <a:gd name="T16" fmla="*/ 2147483647 w 626"/>
              <a:gd name="T17" fmla="*/ 2147483647 h 208"/>
              <a:gd name="T18" fmla="*/ 0 w 626"/>
              <a:gd name="T19" fmla="*/ 2147483647 h 208"/>
              <a:gd name="T20" fmla="*/ 2147483647 w 626"/>
              <a:gd name="T21" fmla="*/ 0 h 208"/>
              <a:gd name="T22" fmla="*/ 2147483647 w 626"/>
              <a:gd name="T23" fmla="*/ 2147483647 h 208"/>
              <a:gd name="T24" fmla="*/ 2147483647 w 626"/>
              <a:gd name="T25" fmla="*/ 2147483647 h 208"/>
              <a:gd name="T26" fmla="*/ 2147483647 w 626"/>
              <a:gd name="T27" fmla="*/ 2147483647 h 208"/>
              <a:gd name="T28" fmla="*/ 2147483647 w 626"/>
              <a:gd name="T29" fmla="*/ 2147483647 h 208"/>
              <a:gd name="T30" fmla="*/ 2147483647 w 626"/>
              <a:gd name="T31" fmla="*/ 2147483647 h 208"/>
              <a:gd name="T32" fmla="*/ 2147483647 w 626"/>
              <a:gd name="T33" fmla="*/ 2147483647 h 208"/>
              <a:gd name="T34" fmla="*/ 2147483647 w 626"/>
              <a:gd name="T35" fmla="*/ 2147483647 h 208"/>
              <a:gd name="T36" fmla="*/ 2147483647 w 626"/>
              <a:gd name="T37" fmla="*/ 2147483647 h 208"/>
              <a:gd name="T38" fmla="*/ 2147483647 w 626"/>
              <a:gd name="T39" fmla="*/ 2147483647 h 208"/>
              <a:gd name="T40" fmla="*/ 2147483647 w 626"/>
              <a:gd name="T41" fmla="*/ 2147483647 h 208"/>
              <a:gd name="T42" fmla="*/ 2147483647 w 626"/>
              <a:gd name="T43" fmla="*/ 2147483647 h 208"/>
              <a:gd name="T44" fmla="*/ 2147483647 w 626"/>
              <a:gd name="T45" fmla="*/ 2147483647 h 208"/>
              <a:gd name="T46" fmla="*/ 2147483647 w 626"/>
              <a:gd name="T47" fmla="*/ 2147483647 h 208"/>
              <a:gd name="T48" fmla="*/ 2147483647 w 626"/>
              <a:gd name="T49" fmla="*/ 2147483647 h 208"/>
              <a:gd name="T50" fmla="*/ 2147483647 w 626"/>
              <a:gd name="T51" fmla="*/ 2147483647 h 208"/>
              <a:gd name="T52" fmla="*/ 2147483647 w 626"/>
              <a:gd name="T53" fmla="*/ 2147483647 h 208"/>
              <a:gd name="T54" fmla="*/ 2147483647 w 626"/>
              <a:gd name="T55" fmla="*/ 2147483647 h 208"/>
              <a:gd name="T56" fmla="*/ 2147483647 w 626"/>
              <a:gd name="T57" fmla="*/ 2147483647 h 208"/>
              <a:gd name="T58" fmla="*/ 2147483647 w 626"/>
              <a:gd name="T59" fmla="*/ 0 h 208"/>
              <a:gd name="T60" fmla="*/ 2147483647 w 626"/>
              <a:gd name="T61" fmla="*/ 2147483647 h 208"/>
              <a:gd name="T62" fmla="*/ 2147483647 w 626"/>
              <a:gd name="T63" fmla="*/ 2147483647 h 208"/>
              <a:gd name="T64" fmla="*/ 2147483647 w 626"/>
              <a:gd name="T65" fmla="*/ 2147483647 h 208"/>
              <a:gd name="T66" fmla="*/ 2147483647 w 626"/>
              <a:gd name="T67" fmla="*/ 0 h 208"/>
              <a:gd name="T68" fmla="*/ 2147483647 w 626"/>
              <a:gd name="T69" fmla="*/ 2147483647 h 208"/>
              <a:gd name="T70" fmla="*/ 2147483647 w 626"/>
              <a:gd name="T71" fmla="*/ 2147483647 h 208"/>
              <a:gd name="T72" fmla="*/ 2147483647 w 626"/>
              <a:gd name="T73" fmla="*/ 2147483647 h 208"/>
              <a:gd name="T74" fmla="*/ 2147483647 w 626"/>
              <a:gd name="T75" fmla="*/ 2147483647 h 208"/>
              <a:gd name="T76" fmla="*/ 2147483647 w 626"/>
              <a:gd name="T77" fmla="*/ 2147483647 h 208"/>
              <a:gd name="T78" fmla="*/ 2147483647 w 626"/>
              <a:gd name="T79" fmla="*/ 2147483647 h 208"/>
              <a:gd name="T80" fmla="*/ 2147483647 w 626"/>
              <a:gd name="T81" fmla="*/ 2147483647 h 208"/>
              <a:gd name="T82" fmla="*/ 2147483647 w 626"/>
              <a:gd name="T83" fmla="*/ 2147483647 h 208"/>
              <a:gd name="T84" fmla="*/ 2147483647 w 626"/>
              <a:gd name="T85" fmla="*/ 2147483647 h 208"/>
              <a:gd name="T86" fmla="*/ 2147483647 w 626"/>
              <a:gd name="T87" fmla="*/ 2147483647 h 208"/>
              <a:gd name="T88" fmla="*/ 2147483647 w 626"/>
              <a:gd name="T89" fmla="*/ 2147483647 h 208"/>
              <a:gd name="T90" fmla="*/ 2147483647 w 626"/>
              <a:gd name="T91" fmla="*/ 2147483647 h 208"/>
              <a:gd name="T92" fmla="*/ 2147483647 w 626"/>
              <a:gd name="T93" fmla="*/ 2147483647 h 208"/>
              <a:gd name="T94" fmla="*/ 2147483647 w 626"/>
              <a:gd name="T95" fmla="*/ 2147483647 h 208"/>
              <a:gd name="T96" fmla="*/ 2147483647 w 626"/>
              <a:gd name="T97" fmla="*/ 2147483647 h 208"/>
              <a:gd name="T98" fmla="*/ 2147483647 w 626"/>
              <a:gd name="T99" fmla="*/ 2147483647 h 208"/>
              <a:gd name="T100" fmla="*/ 2147483647 w 626"/>
              <a:gd name="T101" fmla="*/ 2147483647 h 208"/>
              <a:gd name="T102" fmla="*/ 2147483647 w 626"/>
              <a:gd name="T103" fmla="*/ 2147483647 h 208"/>
              <a:gd name="T104" fmla="*/ 2147483647 w 626"/>
              <a:gd name="T105" fmla="*/ 2147483647 h 208"/>
              <a:gd name="T106" fmla="*/ 2147483647 w 626"/>
              <a:gd name="T107" fmla="*/ 2147483647 h 208"/>
              <a:gd name="T108" fmla="*/ 2147483647 w 626"/>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6"/>
              <a:gd name="T166" fmla="*/ 0 h 208"/>
              <a:gd name="T167" fmla="*/ 626 w 626"/>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6" h="208">
                <a:moveTo>
                  <a:pt x="92" y="88"/>
                </a:moveTo>
                <a:cubicBezTo>
                  <a:pt x="126" y="98"/>
                  <a:pt x="134" y="122"/>
                  <a:pt x="134" y="146"/>
                </a:cubicBezTo>
                <a:cubicBezTo>
                  <a:pt x="134" y="182"/>
                  <a:pt x="112" y="208"/>
                  <a:pt x="68" y="208"/>
                </a:cubicBezTo>
                <a:cubicBezTo>
                  <a:pt x="21" y="208"/>
                  <a:pt x="0" y="180"/>
                  <a:pt x="0" y="158"/>
                </a:cubicBezTo>
                <a:cubicBezTo>
                  <a:pt x="0" y="147"/>
                  <a:pt x="6" y="139"/>
                  <a:pt x="15" y="139"/>
                </a:cubicBezTo>
                <a:cubicBezTo>
                  <a:pt x="35" y="139"/>
                  <a:pt x="30" y="175"/>
                  <a:pt x="68" y="175"/>
                </a:cubicBezTo>
                <a:cubicBezTo>
                  <a:pt x="87" y="175"/>
                  <a:pt x="97" y="162"/>
                  <a:pt x="97" y="149"/>
                </a:cubicBezTo>
                <a:cubicBezTo>
                  <a:pt x="97" y="141"/>
                  <a:pt x="94" y="132"/>
                  <a:pt x="82" y="128"/>
                </a:cubicBezTo>
                <a:cubicBezTo>
                  <a:pt x="40" y="115"/>
                  <a:pt x="40" y="115"/>
                  <a:pt x="40" y="115"/>
                </a:cubicBezTo>
                <a:cubicBezTo>
                  <a:pt x="6" y="105"/>
                  <a:pt x="0" y="82"/>
                  <a:pt x="0" y="60"/>
                </a:cubicBezTo>
                <a:cubicBezTo>
                  <a:pt x="0" y="16"/>
                  <a:pt x="34" y="0"/>
                  <a:pt x="65" y="0"/>
                </a:cubicBezTo>
                <a:cubicBezTo>
                  <a:pt x="94" y="0"/>
                  <a:pt x="128" y="19"/>
                  <a:pt x="128" y="46"/>
                </a:cubicBezTo>
                <a:cubicBezTo>
                  <a:pt x="128" y="57"/>
                  <a:pt x="120" y="64"/>
                  <a:pt x="111" y="64"/>
                </a:cubicBezTo>
                <a:cubicBezTo>
                  <a:pt x="94" y="64"/>
                  <a:pt x="97" y="34"/>
                  <a:pt x="62" y="34"/>
                </a:cubicBezTo>
                <a:cubicBezTo>
                  <a:pt x="45" y="34"/>
                  <a:pt x="36" y="44"/>
                  <a:pt x="36" y="58"/>
                </a:cubicBezTo>
                <a:cubicBezTo>
                  <a:pt x="36" y="72"/>
                  <a:pt x="49" y="76"/>
                  <a:pt x="61" y="80"/>
                </a:cubicBezTo>
                <a:lnTo>
                  <a:pt x="92" y="88"/>
                </a:lnTo>
                <a:close/>
                <a:moveTo>
                  <a:pt x="201" y="44"/>
                </a:moveTo>
                <a:cubicBezTo>
                  <a:pt x="166" y="44"/>
                  <a:pt x="166" y="44"/>
                  <a:pt x="166" y="44"/>
                </a:cubicBezTo>
                <a:cubicBezTo>
                  <a:pt x="156" y="44"/>
                  <a:pt x="147" y="36"/>
                  <a:pt x="147" y="24"/>
                </a:cubicBezTo>
                <a:cubicBezTo>
                  <a:pt x="147" y="12"/>
                  <a:pt x="156" y="4"/>
                  <a:pt x="166" y="4"/>
                </a:cubicBezTo>
                <a:cubicBezTo>
                  <a:pt x="273" y="4"/>
                  <a:pt x="273" y="4"/>
                  <a:pt x="273" y="4"/>
                </a:cubicBezTo>
                <a:cubicBezTo>
                  <a:pt x="284" y="4"/>
                  <a:pt x="292" y="12"/>
                  <a:pt x="292" y="24"/>
                </a:cubicBezTo>
                <a:cubicBezTo>
                  <a:pt x="292" y="36"/>
                  <a:pt x="284" y="44"/>
                  <a:pt x="273" y="44"/>
                </a:cubicBezTo>
                <a:cubicBezTo>
                  <a:pt x="237" y="44"/>
                  <a:pt x="237" y="44"/>
                  <a:pt x="237" y="44"/>
                </a:cubicBezTo>
                <a:cubicBezTo>
                  <a:pt x="237" y="185"/>
                  <a:pt x="237" y="185"/>
                  <a:pt x="237" y="185"/>
                </a:cubicBezTo>
                <a:cubicBezTo>
                  <a:pt x="237" y="198"/>
                  <a:pt x="230" y="207"/>
                  <a:pt x="219" y="207"/>
                </a:cubicBezTo>
                <a:cubicBezTo>
                  <a:pt x="208" y="207"/>
                  <a:pt x="201" y="199"/>
                  <a:pt x="201" y="185"/>
                </a:cubicBezTo>
                <a:lnTo>
                  <a:pt x="201" y="44"/>
                </a:lnTo>
                <a:close/>
                <a:moveTo>
                  <a:pt x="383" y="0"/>
                </a:moveTo>
                <a:cubicBezTo>
                  <a:pt x="436" y="0"/>
                  <a:pt x="465" y="43"/>
                  <a:pt x="465" y="101"/>
                </a:cubicBezTo>
                <a:cubicBezTo>
                  <a:pt x="465" y="158"/>
                  <a:pt x="438" y="208"/>
                  <a:pt x="383" y="208"/>
                </a:cubicBezTo>
                <a:cubicBezTo>
                  <a:pt x="325" y="208"/>
                  <a:pt x="301" y="162"/>
                  <a:pt x="301" y="101"/>
                </a:cubicBezTo>
                <a:cubicBezTo>
                  <a:pt x="301" y="43"/>
                  <a:pt x="330" y="0"/>
                  <a:pt x="383" y="0"/>
                </a:cubicBezTo>
                <a:close/>
                <a:moveTo>
                  <a:pt x="383" y="172"/>
                </a:moveTo>
                <a:cubicBezTo>
                  <a:pt x="416" y="172"/>
                  <a:pt x="428" y="140"/>
                  <a:pt x="428" y="101"/>
                </a:cubicBezTo>
                <a:cubicBezTo>
                  <a:pt x="428" y="63"/>
                  <a:pt x="413" y="36"/>
                  <a:pt x="383" y="36"/>
                </a:cubicBezTo>
                <a:cubicBezTo>
                  <a:pt x="353" y="36"/>
                  <a:pt x="338" y="63"/>
                  <a:pt x="338" y="101"/>
                </a:cubicBezTo>
                <a:cubicBezTo>
                  <a:pt x="338" y="140"/>
                  <a:pt x="348" y="172"/>
                  <a:pt x="383" y="172"/>
                </a:cubicBezTo>
                <a:close/>
                <a:moveTo>
                  <a:pt x="493" y="31"/>
                </a:moveTo>
                <a:cubicBezTo>
                  <a:pt x="493" y="11"/>
                  <a:pt x="501" y="4"/>
                  <a:pt x="514" y="4"/>
                </a:cubicBezTo>
                <a:cubicBezTo>
                  <a:pt x="570" y="4"/>
                  <a:pt x="570" y="4"/>
                  <a:pt x="570" y="4"/>
                </a:cubicBezTo>
                <a:cubicBezTo>
                  <a:pt x="601" y="4"/>
                  <a:pt x="626" y="24"/>
                  <a:pt x="626" y="68"/>
                </a:cubicBezTo>
                <a:cubicBezTo>
                  <a:pt x="626" y="104"/>
                  <a:pt x="606" y="132"/>
                  <a:pt x="570" y="132"/>
                </a:cubicBezTo>
                <a:cubicBezTo>
                  <a:pt x="529" y="132"/>
                  <a:pt x="529" y="132"/>
                  <a:pt x="529" y="132"/>
                </a:cubicBezTo>
                <a:cubicBezTo>
                  <a:pt x="529" y="185"/>
                  <a:pt x="529" y="185"/>
                  <a:pt x="529" y="185"/>
                </a:cubicBezTo>
                <a:cubicBezTo>
                  <a:pt x="529" y="198"/>
                  <a:pt x="522" y="207"/>
                  <a:pt x="511" y="207"/>
                </a:cubicBezTo>
                <a:cubicBezTo>
                  <a:pt x="500" y="207"/>
                  <a:pt x="493" y="198"/>
                  <a:pt x="493" y="185"/>
                </a:cubicBezTo>
                <a:lnTo>
                  <a:pt x="493" y="31"/>
                </a:lnTo>
                <a:close/>
                <a:moveTo>
                  <a:pt x="529" y="96"/>
                </a:moveTo>
                <a:cubicBezTo>
                  <a:pt x="563" y="96"/>
                  <a:pt x="563" y="96"/>
                  <a:pt x="563" y="96"/>
                </a:cubicBezTo>
                <a:cubicBezTo>
                  <a:pt x="578" y="96"/>
                  <a:pt x="589" y="85"/>
                  <a:pt x="589" y="68"/>
                </a:cubicBezTo>
                <a:cubicBezTo>
                  <a:pt x="589" y="48"/>
                  <a:pt x="578" y="40"/>
                  <a:pt x="560" y="40"/>
                </a:cubicBezTo>
                <a:cubicBezTo>
                  <a:pt x="529" y="40"/>
                  <a:pt x="529" y="40"/>
                  <a:pt x="529" y="40"/>
                </a:cubicBezTo>
                <a:lnTo>
                  <a:pt x="529" y="96"/>
                </a:lnTo>
                <a:close/>
              </a:path>
            </a:pathLst>
          </a:custGeom>
          <a:solidFill>
            <a:srgbClr val="FFFFFF"/>
          </a:solidFill>
          <a:ln w="9525">
            <a:noFill/>
            <a:round/>
          </a:ln>
        </p:spPr>
        <p:txBody>
          <a:bodyPr lIns="108896" tIns="54448" rIns="108896" bIns="54448"/>
          <a:lstStyle/>
          <a:p>
            <a:endParaRPr lang="zh-CN" altLang="en-US"/>
          </a:p>
        </p:txBody>
      </p:sp>
    </p:spTree>
  </p:cSld>
  <p:clrMapOvr>
    <a:masterClrMapping/>
  </p:clrMapOvr>
  <p:transition spd="slow" advTm="0">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1"/>
            <a:ext cx="8501122" cy="857259"/>
            <a:chOff x="6339097" y="1573726"/>
            <a:chExt cx="3744416" cy="838161"/>
          </a:xfrm>
        </p:grpSpPr>
        <p:sp>
          <p:nvSpPr>
            <p:cNvPr id="3" name="圆角矩形 2"/>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4" name="矩形 3"/>
            <p:cNvSpPr/>
            <p:nvPr/>
          </p:nvSpPr>
          <p:spPr>
            <a:xfrm>
              <a:off x="6697315" y="1586473"/>
              <a:ext cx="3156838" cy="825414"/>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 name="单圆角矩形 4"/>
          <p:cNvSpPr/>
          <p:nvPr/>
        </p:nvSpPr>
        <p:spPr>
          <a:xfrm>
            <a:off x="551709" y="3142178"/>
            <a:ext cx="1546938" cy="1287748"/>
          </a:xfrm>
          <a:prstGeom prst="snip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 内</a:t>
            </a:r>
            <a:endPar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差 旅</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Freeform 118"/>
          <p:cNvSpPr>
            <a:spLocks noChangeArrowheads="1"/>
          </p:cNvSpPr>
          <p:nvPr/>
        </p:nvSpPr>
        <p:spPr bwMode="auto">
          <a:xfrm>
            <a:off x="9090314" y="1910638"/>
            <a:ext cx="592446" cy="593862"/>
          </a:xfrm>
          <a:custGeom>
            <a:avLst/>
            <a:gdLst>
              <a:gd name="T0" fmla="*/ 2147483647 w 768"/>
              <a:gd name="T1" fmla="*/ 2147483647 h 768"/>
              <a:gd name="T2" fmla="*/ 2147483647 w 768"/>
              <a:gd name="T3" fmla="*/ 2147483647 h 768"/>
              <a:gd name="T4" fmla="*/ 2147483647 w 768"/>
              <a:gd name="T5" fmla="*/ 2147483647 h 768"/>
              <a:gd name="T6" fmla="*/ 0 w 768"/>
              <a:gd name="T7" fmla="*/ 2147483647 h 768"/>
              <a:gd name="T8" fmla="*/ 0 w 768"/>
              <a:gd name="T9" fmla="*/ 2147483647 h 768"/>
              <a:gd name="T10" fmla="*/ 2147483647 w 768"/>
              <a:gd name="T11" fmla="*/ 2147483647 h 768"/>
              <a:gd name="T12" fmla="*/ 2147483647 w 768"/>
              <a:gd name="T13" fmla="*/ 2147483647 h 768"/>
              <a:gd name="T14" fmla="*/ 2147483647 w 768"/>
              <a:gd name="T15" fmla="*/ 0 h 768"/>
              <a:gd name="T16" fmla="*/ 2147483647 w 768"/>
              <a:gd name="T17" fmla="*/ 0 h 768"/>
              <a:gd name="T18" fmla="*/ 2147483647 w 768"/>
              <a:gd name="T19" fmla="*/ 2147483647 h 768"/>
              <a:gd name="T20" fmla="*/ 2147483647 w 768"/>
              <a:gd name="T21" fmla="*/ 2147483647 h 768"/>
              <a:gd name="T22" fmla="*/ 2147483647 w 768"/>
              <a:gd name="T23" fmla="*/ 2147483647 h 768"/>
              <a:gd name="T24" fmla="*/ 2147483647 w 768"/>
              <a:gd name="T25" fmla="*/ 2147483647 h 768"/>
              <a:gd name="T26" fmla="*/ 2147483647 w 768"/>
              <a:gd name="T27" fmla="*/ 2147483647 h 768"/>
              <a:gd name="T28" fmla="*/ 2147483647 w 768"/>
              <a:gd name="T29" fmla="*/ 2147483647 h 768"/>
              <a:gd name="T30" fmla="*/ 2147483647 w 768"/>
              <a:gd name="T31" fmla="*/ 2147483647 h 768"/>
              <a:gd name="T32" fmla="*/ 2147483647 w 768"/>
              <a:gd name="T33" fmla="*/ 2147483647 h 768"/>
              <a:gd name="T34" fmla="*/ 2147483647 w 768"/>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8"/>
              <a:gd name="T55" fmla="*/ 0 h 768"/>
              <a:gd name="T56" fmla="*/ 768 w 768"/>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8" h="768">
                <a:moveTo>
                  <a:pt x="240" y="768"/>
                </a:moveTo>
                <a:cubicBezTo>
                  <a:pt x="232" y="768"/>
                  <a:pt x="219" y="762"/>
                  <a:pt x="214" y="757"/>
                </a:cubicBezTo>
                <a:cubicBezTo>
                  <a:pt x="11" y="554"/>
                  <a:pt x="11" y="554"/>
                  <a:pt x="11" y="554"/>
                </a:cubicBezTo>
                <a:cubicBezTo>
                  <a:pt x="6" y="549"/>
                  <a:pt x="0" y="535"/>
                  <a:pt x="0" y="527"/>
                </a:cubicBezTo>
                <a:cubicBezTo>
                  <a:pt x="0" y="241"/>
                  <a:pt x="0" y="241"/>
                  <a:pt x="0" y="241"/>
                </a:cubicBezTo>
                <a:cubicBezTo>
                  <a:pt x="0" y="233"/>
                  <a:pt x="6" y="219"/>
                  <a:pt x="11" y="214"/>
                </a:cubicBezTo>
                <a:cubicBezTo>
                  <a:pt x="214" y="11"/>
                  <a:pt x="214" y="11"/>
                  <a:pt x="214" y="11"/>
                </a:cubicBezTo>
                <a:cubicBezTo>
                  <a:pt x="219" y="6"/>
                  <a:pt x="234" y="0"/>
                  <a:pt x="241" y="0"/>
                </a:cubicBezTo>
                <a:cubicBezTo>
                  <a:pt x="527" y="0"/>
                  <a:pt x="527" y="0"/>
                  <a:pt x="527" y="0"/>
                </a:cubicBezTo>
                <a:cubicBezTo>
                  <a:pt x="534" y="0"/>
                  <a:pt x="549" y="6"/>
                  <a:pt x="554" y="11"/>
                </a:cubicBezTo>
                <a:cubicBezTo>
                  <a:pt x="757" y="214"/>
                  <a:pt x="757" y="214"/>
                  <a:pt x="757" y="214"/>
                </a:cubicBezTo>
                <a:cubicBezTo>
                  <a:pt x="762" y="219"/>
                  <a:pt x="768" y="233"/>
                  <a:pt x="768" y="241"/>
                </a:cubicBezTo>
                <a:cubicBezTo>
                  <a:pt x="768" y="527"/>
                  <a:pt x="768" y="527"/>
                  <a:pt x="768" y="527"/>
                </a:cubicBezTo>
                <a:cubicBezTo>
                  <a:pt x="768" y="535"/>
                  <a:pt x="762" y="549"/>
                  <a:pt x="757" y="554"/>
                </a:cubicBezTo>
                <a:cubicBezTo>
                  <a:pt x="554" y="757"/>
                  <a:pt x="554" y="757"/>
                  <a:pt x="554" y="757"/>
                </a:cubicBezTo>
                <a:cubicBezTo>
                  <a:pt x="549" y="762"/>
                  <a:pt x="534" y="768"/>
                  <a:pt x="527" y="768"/>
                </a:cubicBezTo>
                <a:cubicBezTo>
                  <a:pt x="240" y="768"/>
                  <a:pt x="240" y="768"/>
                  <a:pt x="240" y="768"/>
                </a:cubicBezTo>
                <a:cubicBezTo>
                  <a:pt x="240" y="768"/>
                  <a:pt x="240" y="768"/>
                  <a:pt x="240" y="768"/>
                </a:cubicBezTo>
              </a:path>
            </a:pathLst>
          </a:custGeom>
          <a:solidFill>
            <a:srgbClr val="EF493D"/>
          </a:solidFill>
          <a:ln w="9525">
            <a:noFill/>
            <a:round/>
          </a:ln>
        </p:spPr>
        <p:txBody>
          <a:bodyPr lIns="108896" tIns="54448" rIns="108896" bIns="54448"/>
          <a:lstStyle/>
          <a:p>
            <a:endParaRPr lang="zh-CN" altLang="en-US"/>
          </a:p>
        </p:txBody>
      </p:sp>
      <p:sp>
        <p:nvSpPr>
          <p:cNvPr id="7" name="文本框 33"/>
          <p:cNvSpPr txBox="1">
            <a:spLocks noChangeArrowheads="1"/>
          </p:cNvSpPr>
          <p:nvPr/>
        </p:nvSpPr>
        <p:spPr bwMode="auto">
          <a:xfrm>
            <a:off x="9114138" y="2579129"/>
            <a:ext cx="603565" cy="2141285"/>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3300" b="1" dirty="0">
                <a:solidFill>
                  <a:srgbClr val="FF0000"/>
                </a:solidFill>
                <a:latin typeface="微软雅黑" panose="020B0503020204020204" pitchFamily="34" charset="-122"/>
                <a:ea typeface="微软雅黑" panose="020B0503020204020204" pitchFamily="34" charset="-122"/>
              </a:rPr>
              <a:t>红线禁令</a:t>
            </a:r>
            <a:endParaRPr lang="zh-CN" altLang="en-US" sz="3300" b="1" dirty="0">
              <a:solidFill>
                <a:srgbClr val="FF0000"/>
              </a:solidFill>
              <a:latin typeface="微软雅黑" panose="020B0503020204020204" pitchFamily="34" charset="-122"/>
              <a:ea typeface="微软雅黑" panose="020B0503020204020204" pitchFamily="34" charset="-122"/>
            </a:endParaRPr>
          </a:p>
        </p:txBody>
      </p:sp>
      <p:sp>
        <p:nvSpPr>
          <p:cNvPr id="8" name="Freeform 120"/>
          <p:cNvSpPr>
            <a:spLocks noChangeArrowheads="1"/>
          </p:cNvSpPr>
          <p:nvPr/>
        </p:nvSpPr>
        <p:spPr bwMode="auto">
          <a:xfrm>
            <a:off x="9144316" y="2126588"/>
            <a:ext cx="538443" cy="377912"/>
          </a:xfrm>
          <a:custGeom>
            <a:avLst/>
            <a:gdLst>
              <a:gd name="T0" fmla="*/ 2147483647 w 697"/>
              <a:gd name="T1" fmla="*/ 0 h 488"/>
              <a:gd name="T2" fmla="*/ 2147483647 w 697"/>
              <a:gd name="T3" fmla="*/ 2147483647 h 488"/>
              <a:gd name="T4" fmla="*/ 2147483647 w 697"/>
              <a:gd name="T5" fmla="*/ 2147483647 h 488"/>
              <a:gd name="T6" fmla="*/ 2147483647 w 697"/>
              <a:gd name="T7" fmla="*/ 2147483647 h 488"/>
              <a:gd name="T8" fmla="*/ 2147483647 w 697"/>
              <a:gd name="T9" fmla="*/ 2147483647 h 488"/>
              <a:gd name="T10" fmla="*/ 2147483647 w 697"/>
              <a:gd name="T11" fmla="*/ 2147483647 h 488"/>
              <a:gd name="T12" fmla="*/ 2147483647 w 697"/>
              <a:gd name="T13" fmla="*/ 2147483647 h 488"/>
              <a:gd name="T14" fmla="*/ 2147483647 w 697"/>
              <a:gd name="T15" fmla="*/ 2147483647 h 488"/>
              <a:gd name="T16" fmla="*/ 2147483647 w 697"/>
              <a:gd name="T17" fmla="*/ 2147483647 h 488"/>
              <a:gd name="T18" fmla="*/ 2147483647 w 697"/>
              <a:gd name="T19" fmla="*/ 2147483647 h 488"/>
              <a:gd name="T20" fmla="*/ 2147483647 w 697"/>
              <a:gd name="T21" fmla="*/ 2147483647 h 488"/>
              <a:gd name="T22" fmla="*/ 2147483647 w 697"/>
              <a:gd name="T23" fmla="*/ 2147483647 h 488"/>
              <a:gd name="T24" fmla="*/ 2147483647 w 697"/>
              <a:gd name="T25" fmla="*/ 0 h 488"/>
              <a:gd name="T26" fmla="*/ 0 w 697"/>
              <a:gd name="T27" fmla="*/ 2147483647 h 488"/>
              <a:gd name="T28" fmla="*/ 2147483647 w 697"/>
              <a:gd name="T29" fmla="*/ 2147483647 h 488"/>
              <a:gd name="T30" fmla="*/ 2147483647 w 697"/>
              <a:gd name="T31" fmla="*/ 2147483647 h 488"/>
              <a:gd name="T32" fmla="*/ 2147483647 w 697"/>
              <a:gd name="T33" fmla="*/ 2147483647 h 488"/>
              <a:gd name="T34" fmla="*/ 2147483647 w 697"/>
              <a:gd name="T35" fmla="*/ 2147483647 h 488"/>
              <a:gd name="T36" fmla="*/ 2147483647 w 697"/>
              <a:gd name="T37" fmla="*/ 2147483647 h 488"/>
              <a:gd name="T38" fmla="*/ 2147483647 w 697"/>
              <a:gd name="T39" fmla="*/ 2147483647 h 488"/>
              <a:gd name="T40" fmla="*/ 2147483647 w 697"/>
              <a:gd name="T41" fmla="*/ 2147483647 h 488"/>
              <a:gd name="T42" fmla="*/ 2147483647 w 697"/>
              <a:gd name="T43" fmla="*/ 2147483647 h 488"/>
              <a:gd name="T44" fmla="*/ 2147483647 w 697"/>
              <a:gd name="T45" fmla="*/ 2147483647 h 488"/>
              <a:gd name="T46" fmla="*/ 0 w 697"/>
              <a:gd name="T47" fmla="*/ 2147483647 h 488"/>
              <a:gd name="T48" fmla="*/ 2147483647 w 697"/>
              <a:gd name="T49" fmla="*/ 2147483647 h 488"/>
              <a:gd name="T50" fmla="*/ 2147483647 w 697"/>
              <a:gd name="T51" fmla="*/ 2147483647 h 488"/>
              <a:gd name="T52" fmla="*/ 2147483647 w 697"/>
              <a:gd name="T53" fmla="*/ 2147483647 h 488"/>
              <a:gd name="T54" fmla="*/ 2147483647 w 697"/>
              <a:gd name="T55" fmla="*/ 2147483647 h 488"/>
              <a:gd name="T56" fmla="*/ 2147483647 w 697"/>
              <a:gd name="T57" fmla="*/ 2147483647 h 488"/>
              <a:gd name="T58" fmla="*/ 2147483647 w 697"/>
              <a:gd name="T59" fmla="*/ 2147483647 h 488"/>
              <a:gd name="T60" fmla="*/ 2147483647 w 697"/>
              <a:gd name="T61" fmla="*/ 2147483647 h 488"/>
              <a:gd name="T62" fmla="*/ 2147483647 w 697"/>
              <a:gd name="T63" fmla="*/ 2147483647 h 488"/>
              <a:gd name="T64" fmla="*/ 2147483647 w 697"/>
              <a:gd name="T65" fmla="*/ 2147483647 h 488"/>
              <a:gd name="T66" fmla="*/ 2147483647 w 697"/>
              <a:gd name="T67" fmla="*/ 2147483647 h 488"/>
              <a:gd name="T68" fmla="*/ 2147483647 w 697"/>
              <a:gd name="T69" fmla="*/ 2147483647 h 488"/>
              <a:gd name="T70" fmla="*/ 2147483647 w 697"/>
              <a:gd name="T71" fmla="*/ 2147483647 h 488"/>
              <a:gd name="T72" fmla="*/ 2147483647 w 697"/>
              <a:gd name="T73" fmla="*/ 2147483647 h 488"/>
              <a:gd name="T74" fmla="*/ 2147483647 w 697"/>
              <a:gd name="T75" fmla="*/ 2147483647 h 488"/>
              <a:gd name="T76" fmla="*/ 2147483647 w 697"/>
              <a:gd name="T77" fmla="*/ 2147483647 h 488"/>
              <a:gd name="T78" fmla="*/ 2147483647 w 697"/>
              <a:gd name="T79" fmla="*/ 2147483647 h 488"/>
              <a:gd name="T80" fmla="*/ 2147483647 w 697"/>
              <a:gd name="T81" fmla="*/ 2147483647 h 488"/>
              <a:gd name="T82" fmla="*/ 2147483647 w 697"/>
              <a:gd name="T83" fmla="*/ 2147483647 h 488"/>
              <a:gd name="T84" fmla="*/ 2147483647 w 697"/>
              <a:gd name="T85" fmla="*/ 2147483647 h 488"/>
              <a:gd name="T86" fmla="*/ 2147483647 w 697"/>
              <a:gd name="T87" fmla="*/ 2147483647 h 488"/>
              <a:gd name="T88" fmla="*/ 2147483647 w 697"/>
              <a:gd name="T89" fmla="*/ 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7"/>
              <a:gd name="T136" fmla="*/ 0 h 488"/>
              <a:gd name="T137" fmla="*/ 697 w 697"/>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7" h="488">
                <a:moveTo>
                  <a:pt x="383" y="0"/>
                </a:moveTo>
                <a:cubicBezTo>
                  <a:pt x="352" y="0"/>
                  <a:pt x="329" y="14"/>
                  <a:pt x="315" y="38"/>
                </a:cubicBezTo>
                <a:cubicBezTo>
                  <a:pt x="314" y="38"/>
                  <a:pt x="296" y="18"/>
                  <a:pt x="291" y="16"/>
                </a:cubicBezTo>
                <a:cubicBezTo>
                  <a:pt x="288" y="8"/>
                  <a:pt x="281" y="4"/>
                  <a:pt x="273" y="4"/>
                </a:cubicBezTo>
                <a:cubicBezTo>
                  <a:pt x="166" y="4"/>
                  <a:pt x="166" y="4"/>
                  <a:pt x="166" y="4"/>
                </a:cubicBezTo>
                <a:cubicBezTo>
                  <a:pt x="156" y="4"/>
                  <a:pt x="147" y="11"/>
                  <a:pt x="147" y="23"/>
                </a:cubicBezTo>
                <a:cubicBezTo>
                  <a:pt x="147" y="33"/>
                  <a:pt x="152" y="39"/>
                  <a:pt x="159" y="41"/>
                </a:cubicBezTo>
                <a:cubicBezTo>
                  <a:pt x="160" y="46"/>
                  <a:pt x="195" y="81"/>
                  <a:pt x="200" y="83"/>
                </a:cubicBezTo>
                <a:cubicBezTo>
                  <a:pt x="200" y="84"/>
                  <a:pt x="201" y="84"/>
                  <a:pt x="201" y="85"/>
                </a:cubicBezTo>
                <a:cubicBezTo>
                  <a:pt x="201" y="106"/>
                  <a:pt x="201" y="106"/>
                  <a:pt x="201" y="106"/>
                </a:cubicBezTo>
                <a:cubicBezTo>
                  <a:pt x="197" y="103"/>
                  <a:pt x="135" y="39"/>
                  <a:pt x="131" y="36"/>
                </a:cubicBezTo>
                <a:cubicBezTo>
                  <a:pt x="128" y="32"/>
                  <a:pt x="124" y="28"/>
                  <a:pt x="120" y="25"/>
                </a:cubicBezTo>
                <a:cubicBezTo>
                  <a:pt x="109" y="10"/>
                  <a:pt x="86" y="0"/>
                  <a:pt x="65" y="0"/>
                </a:cubicBezTo>
                <a:cubicBezTo>
                  <a:pt x="34" y="0"/>
                  <a:pt x="0" y="16"/>
                  <a:pt x="0" y="61"/>
                </a:cubicBezTo>
                <a:cubicBezTo>
                  <a:pt x="0" y="77"/>
                  <a:pt x="4" y="94"/>
                  <a:pt x="20" y="105"/>
                </a:cubicBezTo>
                <a:cubicBezTo>
                  <a:pt x="23" y="109"/>
                  <a:pt x="78" y="164"/>
                  <a:pt x="82" y="168"/>
                </a:cubicBezTo>
                <a:cubicBezTo>
                  <a:pt x="83" y="169"/>
                  <a:pt x="84" y="170"/>
                  <a:pt x="85" y="171"/>
                </a:cubicBezTo>
                <a:cubicBezTo>
                  <a:pt x="80" y="174"/>
                  <a:pt x="74" y="175"/>
                  <a:pt x="68" y="175"/>
                </a:cubicBezTo>
                <a:cubicBezTo>
                  <a:pt x="63" y="175"/>
                  <a:pt x="59" y="175"/>
                  <a:pt x="56" y="174"/>
                </a:cubicBezTo>
                <a:cubicBezTo>
                  <a:pt x="54" y="173"/>
                  <a:pt x="53" y="172"/>
                  <a:pt x="51" y="171"/>
                </a:cubicBezTo>
                <a:cubicBezTo>
                  <a:pt x="48" y="167"/>
                  <a:pt x="45" y="163"/>
                  <a:pt x="41" y="161"/>
                </a:cubicBezTo>
                <a:cubicBezTo>
                  <a:pt x="38" y="156"/>
                  <a:pt x="35" y="152"/>
                  <a:pt x="31" y="150"/>
                </a:cubicBezTo>
                <a:cubicBezTo>
                  <a:pt x="27" y="144"/>
                  <a:pt x="23" y="139"/>
                  <a:pt x="15" y="139"/>
                </a:cubicBezTo>
                <a:cubicBezTo>
                  <a:pt x="6" y="139"/>
                  <a:pt x="0" y="147"/>
                  <a:pt x="0" y="158"/>
                </a:cubicBezTo>
                <a:cubicBezTo>
                  <a:pt x="0" y="170"/>
                  <a:pt x="6" y="184"/>
                  <a:pt x="19" y="194"/>
                </a:cubicBezTo>
                <a:cubicBezTo>
                  <a:pt x="21" y="196"/>
                  <a:pt x="191" y="368"/>
                  <a:pt x="313" y="488"/>
                </a:cubicBezTo>
                <a:cubicBezTo>
                  <a:pt x="456" y="488"/>
                  <a:pt x="456" y="488"/>
                  <a:pt x="456" y="488"/>
                </a:cubicBezTo>
                <a:cubicBezTo>
                  <a:pt x="457" y="488"/>
                  <a:pt x="457" y="488"/>
                  <a:pt x="457" y="488"/>
                </a:cubicBezTo>
                <a:cubicBezTo>
                  <a:pt x="458" y="488"/>
                  <a:pt x="458" y="488"/>
                  <a:pt x="458" y="488"/>
                </a:cubicBezTo>
                <a:cubicBezTo>
                  <a:pt x="458" y="488"/>
                  <a:pt x="458" y="488"/>
                  <a:pt x="458" y="488"/>
                </a:cubicBezTo>
                <a:cubicBezTo>
                  <a:pt x="458" y="488"/>
                  <a:pt x="458" y="488"/>
                  <a:pt x="458" y="488"/>
                </a:cubicBezTo>
                <a:cubicBezTo>
                  <a:pt x="458" y="488"/>
                  <a:pt x="458" y="488"/>
                  <a:pt x="458" y="488"/>
                </a:cubicBezTo>
                <a:cubicBezTo>
                  <a:pt x="466" y="487"/>
                  <a:pt x="479" y="482"/>
                  <a:pt x="483" y="477"/>
                </a:cubicBezTo>
                <a:cubicBezTo>
                  <a:pt x="569" y="392"/>
                  <a:pt x="569" y="392"/>
                  <a:pt x="569" y="392"/>
                </a:cubicBezTo>
                <a:cubicBezTo>
                  <a:pt x="686" y="274"/>
                  <a:pt x="686" y="274"/>
                  <a:pt x="686" y="274"/>
                </a:cubicBezTo>
                <a:cubicBezTo>
                  <a:pt x="690" y="270"/>
                  <a:pt x="694" y="260"/>
                  <a:pt x="696" y="253"/>
                </a:cubicBezTo>
                <a:cubicBezTo>
                  <a:pt x="697" y="251"/>
                  <a:pt x="697" y="249"/>
                  <a:pt x="697" y="247"/>
                </a:cubicBezTo>
                <a:cubicBezTo>
                  <a:pt x="697" y="107"/>
                  <a:pt x="697" y="107"/>
                  <a:pt x="697" y="107"/>
                </a:cubicBezTo>
                <a:cubicBezTo>
                  <a:pt x="673" y="83"/>
                  <a:pt x="618" y="27"/>
                  <a:pt x="614" y="25"/>
                </a:cubicBezTo>
                <a:cubicBezTo>
                  <a:pt x="604" y="11"/>
                  <a:pt x="588" y="4"/>
                  <a:pt x="570" y="4"/>
                </a:cubicBezTo>
                <a:cubicBezTo>
                  <a:pt x="514" y="4"/>
                  <a:pt x="514" y="4"/>
                  <a:pt x="514" y="4"/>
                </a:cubicBezTo>
                <a:cubicBezTo>
                  <a:pt x="500" y="4"/>
                  <a:pt x="493" y="11"/>
                  <a:pt x="493" y="31"/>
                </a:cubicBezTo>
                <a:cubicBezTo>
                  <a:pt x="493" y="76"/>
                  <a:pt x="493" y="76"/>
                  <a:pt x="493" y="76"/>
                </a:cubicBezTo>
                <a:cubicBezTo>
                  <a:pt x="489" y="73"/>
                  <a:pt x="446" y="29"/>
                  <a:pt x="442" y="26"/>
                </a:cubicBezTo>
                <a:cubicBezTo>
                  <a:pt x="429" y="9"/>
                  <a:pt x="408" y="0"/>
                  <a:pt x="383" y="0"/>
                </a:cubicBezTo>
              </a:path>
            </a:pathLst>
          </a:custGeom>
          <a:solidFill>
            <a:srgbClr val="C23D33"/>
          </a:solidFill>
          <a:ln w="9525">
            <a:noFill/>
            <a:round/>
          </a:ln>
        </p:spPr>
        <p:txBody>
          <a:bodyPr lIns="108896" tIns="54448" rIns="108896" bIns="54448"/>
          <a:lstStyle/>
          <a:p>
            <a:endParaRPr lang="zh-CN" altLang="en-US"/>
          </a:p>
        </p:txBody>
      </p:sp>
      <p:sp>
        <p:nvSpPr>
          <p:cNvPr id="9" name="Freeform 121"/>
          <p:cNvSpPr>
            <a:spLocks noEditPoints="1" noChangeArrowheads="1"/>
          </p:cNvSpPr>
          <p:nvPr/>
        </p:nvSpPr>
        <p:spPr bwMode="auto">
          <a:xfrm>
            <a:off x="9144318" y="2126588"/>
            <a:ext cx="484439" cy="161962"/>
          </a:xfrm>
          <a:custGeom>
            <a:avLst/>
            <a:gdLst>
              <a:gd name="T0" fmla="*/ 2147483647 w 626"/>
              <a:gd name="T1" fmla="*/ 2147483647 h 208"/>
              <a:gd name="T2" fmla="*/ 2147483647 w 626"/>
              <a:gd name="T3" fmla="*/ 2147483647 h 208"/>
              <a:gd name="T4" fmla="*/ 2147483647 w 626"/>
              <a:gd name="T5" fmla="*/ 2147483647 h 208"/>
              <a:gd name="T6" fmla="*/ 0 w 626"/>
              <a:gd name="T7" fmla="*/ 2147483647 h 208"/>
              <a:gd name="T8" fmla="*/ 2147483647 w 626"/>
              <a:gd name="T9" fmla="*/ 2147483647 h 208"/>
              <a:gd name="T10" fmla="*/ 2147483647 w 626"/>
              <a:gd name="T11" fmla="*/ 2147483647 h 208"/>
              <a:gd name="T12" fmla="*/ 2147483647 w 626"/>
              <a:gd name="T13" fmla="*/ 2147483647 h 208"/>
              <a:gd name="T14" fmla="*/ 2147483647 w 626"/>
              <a:gd name="T15" fmla="*/ 2147483647 h 208"/>
              <a:gd name="T16" fmla="*/ 2147483647 w 626"/>
              <a:gd name="T17" fmla="*/ 2147483647 h 208"/>
              <a:gd name="T18" fmla="*/ 0 w 626"/>
              <a:gd name="T19" fmla="*/ 2147483647 h 208"/>
              <a:gd name="T20" fmla="*/ 2147483647 w 626"/>
              <a:gd name="T21" fmla="*/ 0 h 208"/>
              <a:gd name="T22" fmla="*/ 2147483647 w 626"/>
              <a:gd name="T23" fmla="*/ 2147483647 h 208"/>
              <a:gd name="T24" fmla="*/ 2147483647 w 626"/>
              <a:gd name="T25" fmla="*/ 2147483647 h 208"/>
              <a:gd name="T26" fmla="*/ 2147483647 w 626"/>
              <a:gd name="T27" fmla="*/ 2147483647 h 208"/>
              <a:gd name="T28" fmla="*/ 2147483647 w 626"/>
              <a:gd name="T29" fmla="*/ 2147483647 h 208"/>
              <a:gd name="T30" fmla="*/ 2147483647 w 626"/>
              <a:gd name="T31" fmla="*/ 2147483647 h 208"/>
              <a:gd name="T32" fmla="*/ 2147483647 w 626"/>
              <a:gd name="T33" fmla="*/ 2147483647 h 208"/>
              <a:gd name="T34" fmla="*/ 2147483647 w 626"/>
              <a:gd name="T35" fmla="*/ 2147483647 h 208"/>
              <a:gd name="T36" fmla="*/ 2147483647 w 626"/>
              <a:gd name="T37" fmla="*/ 2147483647 h 208"/>
              <a:gd name="T38" fmla="*/ 2147483647 w 626"/>
              <a:gd name="T39" fmla="*/ 2147483647 h 208"/>
              <a:gd name="T40" fmla="*/ 2147483647 w 626"/>
              <a:gd name="T41" fmla="*/ 2147483647 h 208"/>
              <a:gd name="T42" fmla="*/ 2147483647 w 626"/>
              <a:gd name="T43" fmla="*/ 2147483647 h 208"/>
              <a:gd name="T44" fmla="*/ 2147483647 w 626"/>
              <a:gd name="T45" fmla="*/ 2147483647 h 208"/>
              <a:gd name="T46" fmla="*/ 2147483647 w 626"/>
              <a:gd name="T47" fmla="*/ 2147483647 h 208"/>
              <a:gd name="T48" fmla="*/ 2147483647 w 626"/>
              <a:gd name="T49" fmla="*/ 2147483647 h 208"/>
              <a:gd name="T50" fmla="*/ 2147483647 w 626"/>
              <a:gd name="T51" fmla="*/ 2147483647 h 208"/>
              <a:gd name="T52" fmla="*/ 2147483647 w 626"/>
              <a:gd name="T53" fmla="*/ 2147483647 h 208"/>
              <a:gd name="T54" fmla="*/ 2147483647 w 626"/>
              <a:gd name="T55" fmla="*/ 2147483647 h 208"/>
              <a:gd name="T56" fmla="*/ 2147483647 w 626"/>
              <a:gd name="T57" fmla="*/ 2147483647 h 208"/>
              <a:gd name="T58" fmla="*/ 2147483647 w 626"/>
              <a:gd name="T59" fmla="*/ 0 h 208"/>
              <a:gd name="T60" fmla="*/ 2147483647 w 626"/>
              <a:gd name="T61" fmla="*/ 2147483647 h 208"/>
              <a:gd name="T62" fmla="*/ 2147483647 w 626"/>
              <a:gd name="T63" fmla="*/ 2147483647 h 208"/>
              <a:gd name="T64" fmla="*/ 2147483647 w 626"/>
              <a:gd name="T65" fmla="*/ 2147483647 h 208"/>
              <a:gd name="T66" fmla="*/ 2147483647 w 626"/>
              <a:gd name="T67" fmla="*/ 0 h 208"/>
              <a:gd name="T68" fmla="*/ 2147483647 w 626"/>
              <a:gd name="T69" fmla="*/ 2147483647 h 208"/>
              <a:gd name="T70" fmla="*/ 2147483647 w 626"/>
              <a:gd name="T71" fmla="*/ 2147483647 h 208"/>
              <a:gd name="T72" fmla="*/ 2147483647 w 626"/>
              <a:gd name="T73" fmla="*/ 2147483647 h 208"/>
              <a:gd name="T74" fmla="*/ 2147483647 w 626"/>
              <a:gd name="T75" fmla="*/ 2147483647 h 208"/>
              <a:gd name="T76" fmla="*/ 2147483647 w 626"/>
              <a:gd name="T77" fmla="*/ 2147483647 h 208"/>
              <a:gd name="T78" fmla="*/ 2147483647 w 626"/>
              <a:gd name="T79" fmla="*/ 2147483647 h 208"/>
              <a:gd name="T80" fmla="*/ 2147483647 w 626"/>
              <a:gd name="T81" fmla="*/ 2147483647 h 208"/>
              <a:gd name="T82" fmla="*/ 2147483647 w 626"/>
              <a:gd name="T83" fmla="*/ 2147483647 h 208"/>
              <a:gd name="T84" fmla="*/ 2147483647 w 626"/>
              <a:gd name="T85" fmla="*/ 2147483647 h 208"/>
              <a:gd name="T86" fmla="*/ 2147483647 w 626"/>
              <a:gd name="T87" fmla="*/ 2147483647 h 208"/>
              <a:gd name="T88" fmla="*/ 2147483647 w 626"/>
              <a:gd name="T89" fmla="*/ 2147483647 h 208"/>
              <a:gd name="T90" fmla="*/ 2147483647 w 626"/>
              <a:gd name="T91" fmla="*/ 2147483647 h 208"/>
              <a:gd name="T92" fmla="*/ 2147483647 w 626"/>
              <a:gd name="T93" fmla="*/ 2147483647 h 208"/>
              <a:gd name="T94" fmla="*/ 2147483647 w 626"/>
              <a:gd name="T95" fmla="*/ 2147483647 h 208"/>
              <a:gd name="T96" fmla="*/ 2147483647 w 626"/>
              <a:gd name="T97" fmla="*/ 2147483647 h 208"/>
              <a:gd name="T98" fmla="*/ 2147483647 w 626"/>
              <a:gd name="T99" fmla="*/ 2147483647 h 208"/>
              <a:gd name="T100" fmla="*/ 2147483647 w 626"/>
              <a:gd name="T101" fmla="*/ 2147483647 h 208"/>
              <a:gd name="T102" fmla="*/ 2147483647 w 626"/>
              <a:gd name="T103" fmla="*/ 2147483647 h 208"/>
              <a:gd name="T104" fmla="*/ 2147483647 w 626"/>
              <a:gd name="T105" fmla="*/ 2147483647 h 208"/>
              <a:gd name="T106" fmla="*/ 2147483647 w 626"/>
              <a:gd name="T107" fmla="*/ 2147483647 h 208"/>
              <a:gd name="T108" fmla="*/ 2147483647 w 626"/>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6"/>
              <a:gd name="T166" fmla="*/ 0 h 208"/>
              <a:gd name="T167" fmla="*/ 626 w 626"/>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6" h="208">
                <a:moveTo>
                  <a:pt x="92" y="88"/>
                </a:moveTo>
                <a:cubicBezTo>
                  <a:pt x="126" y="98"/>
                  <a:pt x="134" y="122"/>
                  <a:pt x="134" y="146"/>
                </a:cubicBezTo>
                <a:cubicBezTo>
                  <a:pt x="134" y="182"/>
                  <a:pt x="112" y="208"/>
                  <a:pt x="68" y="208"/>
                </a:cubicBezTo>
                <a:cubicBezTo>
                  <a:pt x="21" y="208"/>
                  <a:pt x="0" y="180"/>
                  <a:pt x="0" y="158"/>
                </a:cubicBezTo>
                <a:cubicBezTo>
                  <a:pt x="0" y="147"/>
                  <a:pt x="6" y="139"/>
                  <a:pt x="15" y="139"/>
                </a:cubicBezTo>
                <a:cubicBezTo>
                  <a:pt x="35" y="139"/>
                  <a:pt x="30" y="175"/>
                  <a:pt x="68" y="175"/>
                </a:cubicBezTo>
                <a:cubicBezTo>
                  <a:pt x="87" y="175"/>
                  <a:pt x="97" y="162"/>
                  <a:pt x="97" y="149"/>
                </a:cubicBezTo>
                <a:cubicBezTo>
                  <a:pt x="97" y="141"/>
                  <a:pt x="94" y="132"/>
                  <a:pt x="82" y="128"/>
                </a:cubicBezTo>
                <a:cubicBezTo>
                  <a:pt x="40" y="115"/>
                  <a:pt x="40" y="115"/>
                  <a:pt x="40" y="115"/>
                </a:cubicBezTo>
                <a:cubicBezTo>
                  <a:pt x="6" y="105"/>
                  <a:pt x="0" y="82"/>
                  <a:pt x="0" y="60"/>
                </a:cubicBezTo>
                <a:cubicBezTo>
                  <a:pt x="0" y="16"/>
                  <a:pt x="34" y="0"/>
                  <a:pt x="65" y="0"/>
                </a:cubicBezTo>
                <a:cubicBezTo>
                  <a:pt x="94" y="0"/>
                  <a:pt x="128" y="19"/>
                  <a:pt x="128" y="46"/>
                </a:cubicBezTo>
                <a:cubicBezTo>
                  <a:pt x="128" y="57"/>
                  <a:pt x="120" y="64"/>
                  <a:pt x="111" y="64"/>
                </a:cubicBezTo>
                <a:cubicBezTo>
                  <a:pt x="94" y="64"/>
                  <a:pt x="97" y="34"/>
                  <a:pt x="62" y="34"/>
                </a:cubicBezTo>
                <a:cubicBezTo>
                  <a:pt x="45" y="34"/>
                  <a:pt x="36" y="44"/>
                  <a:pt x="36" y="58"/>
                </a:cubicBezTo>
                <a:cubicBezTo>
                  <a:pt x="36" y="72"/>
                  <a:pt x="49" y="76"/>
                  <a:pt x="61" y="80"/>
                </a:cubicBezTo>
                <a:lnTo>
                  <a:pt x="92" y="88"/>
                </a:lnTo>
                <a:close/>
                <a:moveTo>
                  <a:pt x="201" y="44"/>
                </a:moveTo>
                <a:cubicBezTo>
                  <a:pt x="166" y="44"/>
                  <a:pt x="166" y="44"/>
                  <a:pt x="166" y="44"/>
                </a:cubicBezTo>
                <a:cubicBezTo>
                  <a:pt x="156" y="44"/>
                  <a:pt x="147" y="36"/>
                  <a:pt x="147" y="24"/>
                </a:cubicBezTo>
                <a:cubicBezTo>
                  <a:pt x="147" y="12"/>
                  <a:pt x="156" y="4"/>
                  <a:pt x="166" y="4"/>
                </a:cubicBezTo>
                <a:cubicBezTo>
                  <a:pt x="273" y="4"/>
                  <a:pt x="273" y="4"/>
                  <a:pt x="273" y="4"/>
                </a:cubicBezTo>
                <a:cubicBezTo>
                  <a:pt x="284" y="4"/>
                  <a:pt x="292" y="12"/>
                  <a:pt x="292" y="24"/>
                </a:cubicBezTo>
                <a:cubicBezTo>
                  <a:pt x="292" y="36"/>
                  <a:pt x="284" y="44"/>
                  <a:pt x="273" y="44"/>
                </a:cubicBezTo>
                <a:cubicBezTo>
                  <a:pt x="237" y="44"/>
                  <a:pt x="237" y="44"/>
                  <a:pt x="237" y="44"/>
                </a:cubicBezTo>
                <a:cubicBezTo>
                  <a:pt x="237" y="185"/>
                  <a:pt x="237" y="185"/>
                  <a:pt x="237" y="185"/>
                </a:cubicBezTo>
                <a:cubicBezTo>
                  <a:pt x="237" y="198"/>
                  <a:pt x="230" y="207"/>
                  <a:pt x="219" y="207"/>
                </a:cubicBezTo>
                <a:cubicBezTo>
                  <a:pt x="208" y="207"/>
                  <a:pt x="201" y="199"/>
                  <a:pt x="201" y="185"/>
                </a:cubicBezTo>
                <a:lnTo>
                  <a:pt x="201" y="44"/>
                </a:lnTo>
                <a:close/>
                <a:moveTo>
                  <a:pt x="383" y="0"/>
                </a:moveTo>
                <a:cubicBezTo>
                  <a:pt x="436" y="0"/>
                  <a:pt x="465" y="43"/>
                  <a:pt x="465" y="101"/>
                </a:cubicBezTo>
                <a:cubicBezTo>
                  <a:pt x="465" y="158"/>
                  <a:pt x="438" y="208"/>
                  <a:pt x="383" y="208"/>
                </a:cubicBezTo>
                <a:cubicBezTo>
                  <a:pt x="325" y="208"/>
                  <a:pt x="301" y="162"/>
                  <a:pt x="301" y="101"/>
                </a:cubicBezTo>
                <a:cubicBezTo>
                  <a:pt x="301" y="43"/>
                  <a:pt x="330" y="0"/>
                  <a:pt x="383" y="0"/>
                </a:cubicBezTo>
                <a:close/>
                <a:moveTo>
                  <a:pt x="383" y="172"/>
                </a:moveTo>
                <a:cubicBezTo>
                  <a:pt x="416" y="172"/>
                  <a:pt x="428" y="140"/>
                  <a:pt x="428" y="101"/>
                </a:cubicBezTo>
                <a:cubicBezTo>
                  <a:pt x="428" y="63"/>
                  <a:pt x="413" y="36"/>
                  <a:pt x="383" y="36"/>
                </a:cubicBezTo>
                <a:cubicBezTo>
                  <a:pt x="353" y="36"/>
                  <a:pt x="338" y="63"/>
                  <a:pt x="338" y="101"/>
                </a:cubicBezTo>
                <a:cubicBezTo>
                  <a:pt x="338" y="140"/>
                  <a:pt x="348" y="172"/>
                  <a:pt x="383" y="172"/>
                </a:cubicBezTo>
                <a:close/>
                <a:moveTo>
                  <a:pt x="493" y="31"/>
                </a:moveTo>
                <a:cubicBezTo>
                  <a:pt x="493" y="11"/>
                  <a:pt x="501" y="4"/>
                  <a:pt x="514" y="4"/>
                </a:cubicBezTo>
                <a:cubicBezTo>
                  <a:pt x="570" y="4"/>
                  <a:pt x="570" y="4"/>
                  <a:pt x="570" y="4"/>
                </a:cubicBezTo>
                <a:cubicBezTo>
                  <a:pt x="601" y="4"/>
                  <a:pt x="626" y="24"/>
                  <a:pt x="626" y="68"/>
                </a:cubicBezTo>
                <a:cubicBezTo>
                  <a:pt x="626" y="104"/>
                  <a:pt x="606" y="132"/>
                  <a:pt x="570" y="132"/>
                </a:cubicBezTo>
                <a:cubicBezTo>
                  <a:pt x="529" y="132"/>
                  <a:pt x="529" y="132"/>
                  <a:pt x="529" y="132"/>
                </a:cubicBezTo>
                <a:cubicBezTo>
                  <a:pt x="529" y="185"/>
                  <a:pt x="529" y="185"/>
                  <a:pt x="529" y="185"/>
                </a:cubicBezTo>
                <a:cubicBezTo>
                  <a:pt x="529" y="198"/>
                  <a:pt x="522" y="207"/>
                  <a:pt x="511" y="207"/>
                </a:cubicBezTo>
                <a:cubicBezTo>
                  <a:pt x="500" y="207"/>
                  <a:pt x="493" y="198"/>
                  <a:pt x="493" y="185"/>
                </a:cubicBezTo>
                <a:lnTo>
                  <a:pt x="493" y="31"/>
                </a:lnTo>
                <a:close/>
                <a:moveTo>
                  <a:pt x="529" y="96"/>
                </a:moveTo>
                <a:cubicBezTo>
                  <a:pt x="563" y="96"/>
                  <a:pt x="563" y="96"/>
                  <a:pt x="563" y="96"/>
                </a:cubicBezTo>
                <a:cubicBezTo>
                  <a:pt x="578" y="96"/>
                  <a:pt x="589" y="85"/>
                  <a:pt x="589" y="68"/>
                </a:cubicBezTo>
                <a:cubicBezTo>
                  <a:pt x="589" y="48"/>
                  <a:pt x="578" y="40"/>
                  <a:pt x="560" y="40"/>
                </a:cubicBezTo>
                <a:cubicBezTo>
                  <a:pt x="529" y="40"/>
                  <a:pt x="529" y="40"/>
                  <a:pt x="529" y="40"/>
                </a:cubicBezTo>
                <a:lnTo>
                  <a:pt x="529" y="96"/>
                </a:lnTo>
                <a:close/>
              </a:path>
            </a:pathLst>
          </a:custGeom>
          <a:solidFill>
            <a:srgbClr val="FFFFFF"/>
          </a:solidFill>
          <a:ln w="9525">
            <a:noFill/>
            <a:round/>
          </a:ln>
        </p:spPr>
        <p:txBody>
          <a:bodyPr lIns="108896" tIns="54448" rIns="108896" bIns="54448"/>
          <a:lstStyle/>
          <a:p>
            <a:endParaRPr lang="zh-CN" altLang="en-US"/>
          </a:p>
        </p:txBody>
      </p:sp>
      <p:sp>
        <p:nvSpPr>
          <p:cNvPr id="10" name="Line 3"/>
          <p:cNvSpPr>
            <a:spLocks noChangeShapeType="1"/>
          </p:cNvSpPr>
          <p:nvPr/>
        </p:nvSpPr>
        <p:spPr bwMode="auto">
          <a:xfrm>
            <a:off x="2544501" y="5198679"/>
            <a:ext cx="5652856" cy="31757"/>
          </a:xfrm>
          <a:prstGeom prst="line">
            <a:avLst/>
          </a:prstGeom>
          <a:noFill/>
          <a:ln w="25400">
            <a:solidFill>
              <a:schemeClr val="tx1"/>
            </a:solidFill>
            <a:prstDash val="sysDot"/>
            <a:round/>
            <a:tailEnd type="oval" w="med" len="med"/>
          </a:ln>
        </p:spPr>
        <p:txBody>
          <a:bodyPr wrap="none" lIns="108896" tIns="54448" rIns="108896" bIns="54448" anchor="ctr"/>
          <a:lstStyle/>
          <a:p>
            <a:endParaRPr lang="zh-CN" altLang="en-US"/>
          </a:p>
        </p:txBody>
      </p:sp>
      <p:sp>
        <p:nvSpPr>
          <p:cNvPr id="11" name="Rectangle 4"/>
          <p:cNvSpPr>
            <a:spLocks noChangeArrowheads="1"/>
          </p:cNvSpPr>
          <p:nvPr/>
        </p:nvSpPr>
        <p:spPr bwMode="auto">
          <a:xfrm rot="3419336">
            <a:off x="2292804" y="4759577"/>
            <a:ext cx="368385" cy="392318"/>
          </a:xfrm>
          <a:prstGeom prst="rect">
            <a:avLst/>
          </a:prstGeom>
          <a:gradFill rotWithShape="1">
            <a:gsLst>
              <a:gs pos="0">
                <a:schemeClr val="folHlink"/>
              </a:gs>
              <a:gs pos="100000">
                <a:srgbClr val="452535"/>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lIns="108896" tIns="54448" rIns="108896" bIns="54448" anchor="ctr">
            <a:flatTx/>
          </a:bodyPr>
          <a:lstStyle/>
          <a:p>
            <a:pPr eaLnBrk="1" hangingPunct="1">
              <a:buFont typeface="Arial" panose="020B0604020202020204" pitchFamily="34" charset="0"/>
              <a:buNone/>
            </a:pPr>
            <a:endParaRPr lang="zh-CN" altLang="en-US" sz="2600" dirty="0">
              <a:latin typeface="楷体" panose="02010609060101010101" pitchFamily="49" charset="-122"/>
              <a:ea typeface="楷体" panose="02010609060101010101" pitchFamily="49" charset="-122"/>
            </a:endParaRPr>
          </a:p>
        </p:txBody>
      </p:sp>
      <p:sp>
        <p:nvSpPr>
          <p:cNvPr id="12" name="Line 6"/>
          <p:cNvSpPr>
            <a:spLocks noChangeShapeType="1"/>
          </p:cNvSpPr>
          <p:nvPr/>
        </p:nvSpPr>
        <p:spPr bwMode="auto">
          <a:xfrm>
            <a:off x="2544501" y="2534237"/>
            <a:ext cx="5652856" cy="1588"/>
          </a:xfrm>
          <a:prstGeom prst="line">
            <a:avLst/>
          </a:prstGeom>
          <a:noFill/>
          <a:ln w="25400">
            <a:solidFill>
              <a:schemeClr val="tx1"/>
            </a:solidFill>
            <a:prstDash val="sysDot"/>
            <a:round/>
            <a:tailEnd type="oval" w="med" len="med"/>
          </a:ln>
        </p:spPr>
        <p:txBody>
          <a:bodyPr wrap="none" lIns="108896" tIns="54448" rIns="108896" bIns="54448" anchor="ctr"/>
          <a:lstStyle/>
          <a:p>
            <a:endParaRPr lang="zh-CN" altLang="en-US"/>
          </a:p>
        </p:txBody>
      </p:sp>
      <p:sp>
        <p:nvSpPr>
          <p:cNvPr id="13" name="Rectangle 7"/>
          <p:cNvSpPr>
            <a:spLocks noChangeArrowheads="1"/>
          </p:cNvSpPr>
          <p:nvPr/>
        </p:nvSpPr>
        <p:spPr bwMode="auto">
          <a:xfrm rot="3419336">
            <a:off x="2305510" y="2082430"/>
            <a:ext cx="366798" cy="419318"/>
          </a:xfrm>
          <a:prstGeom prst="rect">
            <a:avLst/>
          </a:prstGeom>
          <a:gradFill rotWithShape="1">
            <a:gsLst>
              <a:gs pos="0">
                <a:schemeClr val="accent1"/>
              </a:gs>
              <a:gs pos="100000">
                <a:srgbClr val="2A4863"/>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108896" tIns="54448" rIns="108896" bIns="54448" anchor="ctr">
            <a:flatTx/>
          </a:bodyPr>
          <a:lstStyle/>
          <a:p>
            <a:pPr eaLnBrk="1" hangingPunct="1">
              <a:buFont typeface="Arial" panose="020B0604020202020204" pitchFamily="34" charset="0"/>
              <a:buNone/>
            </a:pPr>
            <a:endParaRPr lang="zh-CN" altLang="en-US" sz="2600" dirty="0">
              <a:latin typeface="楷体" panose="02010609060101010101" pitchFamily="49" charset="-122"/>
              <a:ea typeface="楷体" panose="02010609060101010101" pitchFamily="49" charset="-122"/>
            </a:endParaRPr>
          </a:p>
        </p:txBody>
      </p:sp>
      <p:sp>
        <p:nvSpPr>
          <p:cNvPr id="14" name="Text Box 8"/>
          <p:cNvSpPr txBox="1">
            <a:spLocks noChangeArrowheads="1"/>
          </p:cNvSpPr>
          <p:nvPr/>
        </p:nvSpPr>
        <p:spPr bwMode="auto">
          <a:xfrm>
            <a:off x="2962232" y="1997539"/>
            <a:ext cx="5111235" cy="417736"/>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2000" b="1" dirty="0">
                <a:latin typeface="华文楷体" panose="02010600040101010101" pitchFamily="2" charset="-122"/>
                <a:ea typeface="华文楷体" panose="02010600040101010101" pitchFamily="2" charset="-122"/>
              </a:rPr>
              <a:t>不得虚构出差事由、虚列出差人员</a:t>
            </a:r>
            <a:endParaRPr lang="en-US" altLang="zh-CN" sz="2000" b="1" dirty="0">
              <a:latin typeface="华文楷体" panose="02010600040101010101" pitchFamily="2" charset="-122"/>
              <a:ea typeface="华文楷体" panose="02010600040101010101" pitchFamily="2" charset="-122"/>
            </a:endParaRPr>
          </a:p>
        </p:txBody>
      </p:sp>
      <p:sp>
        <p:nvSpPr>
          <p:cNvPr id="15" name="Line 10"/>
          <p:cNvSpPr>
            <a:spLocks noChangeShapeType="1"/>
          </p:cNvSpPr>
          <p:nvPr/>
        </p:nvSpPr>
        <p:spPr bwMode="auto">
          <a:xfrm flipV="1">
            <a:off x="2544501" y="3369456"/>
            <a:ext cx="5652856" cy="3176"/>
          </a:xfrm>
          <a:prstGeom prst="line">
            <a:avLst/>
          </a:prstGeom>
          <a:noFill/>
          <a:ln w="25400">
            <a:solidFill>
              <a:schemeClr val="tx1"/>
            </a:solidFill>
            <a:prstDash val="sysDot"/>
            <a:round/>
            <a:tailEnd type="oval" w="med" len="med"/>
          </a:ln>
        </p:spPr>
        <p:txBody>
          <a:bodyPr wrap="none" lIns="108896" tIns="54448" rIns="108896" bIns="54448" anchor="ctr"/>
          <a:lstStyle/>
          <a:p>
            <a:endParaRPr lang="zh-CN" altLang="en-US"/>
          </a:p>
        </p:txBody>
      </p:sp>
      <p:sp>
        <p:nvSpPr>
          <p:cNvPr id="16" name="Rectangle 11"/>
          <p:cNvSpPr>
            <a:spLocks noChangeArrowheads="1"/>
          </p:cNvSpPr>
          <p:nvPr/>
        </p:nvSpPr>
        <p:spPr bwMode="auto">
          <a:xfrm rot="3419336">
            <a:off x="2295981" y="2936705"/>
            <a:ext cx="368385" cy="398670"/>
          </a:xfrm>
          <a:prstGeom prst="rect">
            <a:avLst/>
          </a:prstGeom>
          <a:gradFill rotWithShape="1">
            <a:gsLst>
              <a:gs pos="0">
                <a:schemeClr val="accent2"/>
              </a:gs>
              <a:gs pos="100000">
                <a:srgbClr val="6E3A17"/>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108896" tIns="54448" rIns="108896" bIns="54448" anchor="ctr">
            <a:flatTx/>
          </a:bodyPr>
          <a:lstStyle/>
          <a:p>
            <a:pPr eaLnBrk="1" hangingPunct="1">
              <a:buFont typeface="Arial" panose="020B0604020202020204" pitchFamily="34" charset="0"/>
              <a:buNone/>
            </a:pPr>
            <a:endParaRPr lang="zh-CN" altLang="en-US" sz="2600" dirty="0">
              <a:latin typeface="楷体" panose="02010609060101010101" pitchFamily="49" charset="-122"/>
              <a:ea typeface="楷体" panose="02010609060101010101" pitchFamily="49" charset="-122"/>
            </a:endParaRPr>
          </a:p>
        </p:txBody>
      </p:sp>
      <p:sp>
        <p:nvSpPr>
          <p:cNvPr id="17" name="Line 13"/>
          <p:cNvSpPr>
            <a:spLocks noChangeShapeType="1"/>
          </p:cNvSpPr>
          <p:nvPr/>
        </p:nvSpPr>
        <p:spPr bwMode="auto">
          <a:xfrm>
            <a:off x="2546088" y="4349171"/>
            <a:ext cx="5652855" cy="7939"/>
          </a:xfrm>
          <a:prstGeom prst="line">
            <a:avLst/>
          </a:prstGeom>
          <a:noFill/>
          <a:ln w="25400">
            <a:solidFill>
              <a:schemeClr val="tx1"/>
            </a:solidFill>
            <a:prstDash val="sysDot"/>
            <a:round/>
            <a:tailEnd type="oval" w="med" len="med"/>
          </a:ln>
        </p:spPr>
        <p:txBody>
          <a:bodyPr wrap="none" lIns="108896" tIns="54448" rIns="108896" bIns="54448" anchor="ctr"/>
          <a:lstStyle/>
          <a:p>
            <a:endParaRPr lang="zh-CN" altLang="en-US"/>
          </a:p>
        </p:txBody>
      </p:sp>
      <p:sp>
        <p:nvSpPr>
          <p:cNvPr id="18" name="Rectangle 14"/>
          <p:cNvSpPr>
            <a:spLocks noChangeArrowheads="1"/>
          </p:cNvSpPr>
          <p:nvPr/>
        </p:nvSpPr>
        <p:spPr bwMode="auto">
          <a:xfrm rot="3419336">
            <a:off x="2288834" y="3837821"/>
            <a:ext cx="368385" cy="387552"/>
          </a:xfrm>
          <a:prstGeom prst="rect">
            <a:avLst/>
          </a:prstGeom>
          <a:gradFill rotWithShape="1">
            <a:gsLst>
              <a:gs pos="0">
                <a:schemeClr val="hlink"/>
              </a:gs>
              <a:gs pos="100000">
                <a:srgbClr val="022E59"/>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lIns="108896" tIns="54448" rIns="108896" bIns="54448" anchor="ctr">
            <a:flatTx/>
          </a:bodyPr>
          <a:lstStyle/>
          <a:p>
            <a:pPr eaLnBrk="1" hangingPunct="1">
              <a:buFont typeface="Arial" panose="020B0604020202020204" pitchFamily="34" charset="0"/>
              <a:buNone/>
            </a:pPr>
            <a:endParaRPr lang="zh-CN" altLang="en-US" sz="2600" dirty="0">
              <a:latin typeface="楷体" panose="02010609060101010101" pitchFamily="49" charset="-122"/>
              <a:ea typeface="楷体" panose="02010609060101010101" pitchFamily="49" charset="-122"/>
            </a:endParaRPr>
          </a:p>
        </p:txBody>
      </p:sp>
      <p:sp>
        <p:nvSpPr>
          <p:cNvPr id="19" name="Line 16"/>
          <p:cNvSpPr>
            <a:spLocks noChangeShapeType="1"/>
          </p:cNvSpPr>
          <p:nvPr/>
        </p:nvSpPr>
        <p:spPr bwMode="auto">
          <a:xfrm>
            <a:off x="2544501" y="6057717"/>
            <a:ext cx="5652856" cy="20642"/>
          </a:xfrm>
          <a:prstGeom prst="line">
            <a:avLst/>
          </a:prstGeom>
          <a:noFill/>
          <a:ln w="25400">
            <a:solidFill>
              <a:schemeClr val="tx1"/>
            </a:solidFill>
            <a:prstDash val="sysDot"/>
            <a:round/>
            <a:tailEnd type="oval" w="med" len="med"/>
          </a:ln>
        </p:spPr>
        <p:txBody>
          <a:bodyPr wrap="none" lIns="108896" tIns="54448" rIns="108896" bIns="54448" anchor="ctr"/>
          <a:lstStyle/>
          <a:p>
            <a:endParaRPr lang="zh-CN" altLang="en-US"/>
          </a:p>
        </p:txBody>
      </p:sp>
      <p:sp>
        <p:nvSpPr>
          <p:cNvPr id="20" name="Rectangle 17"/>
          <p:cNvSpPr>
            <a:spLocks noChangeArrowheads="1"/>
          </p:cNvSpPr>
          <p:nvPr/>
        </p:nvSpPr>
        <p:spPr bwMode="auto">
          <a:xfrm rot="3419336">
            <a:off x="2299158" y="5604320"/>
            <a:ext cx="368385" cy="411377"/>
          </a:xfrm>
          <a:prstGeom prst="rect">
            <a:avLst/>
          </a:prstGeom>
          <a:gradFill rotWithShape="1">
            <a:gsLst>
              <a:gs pos="0">
                <a:schemeClr val="tx2"/>
              </a:gs>
              <a:gs pos="100000">
                <a:srgbClr val="1F2731"/>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tx2"/>
            </a:extrusionClr>
          </a:sp3d>
        </p:spPr>
        <p:txBody>
          <a:bodyPr wrap="none" lIns="108896" tIns="54448" rIns="108896" bIns="54448" anchor="ctr">
            <a:flatTx/>
          </a:bodyPr>
          <a:lstStyle/>
          <a:p>
            <a:pPr eaLnBrk="1" hangingPunct="1">
              <a:buFont typeface="Arial" panose="020B0604020202020204" pitchFamily="34" charset="0"/>
              <a:buNone/>
            </a:pPr>
            <a:endParaRPr lang="zh-CN" altLang="en-US" sz="2600" dirty="0">
              <a:latin typeface="楷体" panose="02010609060101010101" pitchFamily="49" charset="-122"/>
              <a:ea typeface="楷体" panose="02010609060101010101" pitchFamily="49" charset="-122"/>
            </a:endParaRPr>
          </a:p>
        </p:txBody>
      </p:sp>
      <p:sp>
        <p:nvSpPr>
          <p:cNvPr id="21" name="Text Box 19"/>
          <p:cNvSpPr txBox="1">
            <a:spLocks noChangeArrowheads="1"/>
          </p:cNvSpPr>
          <p:nvPr/>
        </p:nvSpPr>
        <p:spPr bwMode="auto">
          <a:xfrm>
            <a:off x="2968584" y="2820054"/>
            <a:ext cx="5413018" cy="417736"/>
          </a:xfrm>
          <a:prstGeom prst="rect">
            <a:avLst/>
          </a:prstGeom>
          <a:noFill/>
          <a:ln w="9525">
            <a:noFill/>
            <a:miter lim="800000"/>
          </a:ln>
        </p:spPr>
        <p:txBody>
          <a:bodyPr lIns="108896" tIns="54448" rIns="108896" bIns="54448">
            <a:spAutoFit/>
          </a:bodyPr>
          <a:lstStyle/>
          <a:p>
            <a:r>
              <a:rPr lang="zh-CN" altLang="en-US" sz="2000" b="1" dirty="0">
                <a:latin typeface="华文楷体" panose="02010600040101010101" pitchFamily="2" charset="-122"/>
                <a:ea typeface="华文楷体" panose="02010600040101010101" pitchFamily="2" charset="-122"/>
              </a:rPr>
              <a:t>不得进行无明确公务目的的差旅活动</a:t>
            </a:r>
            <a:endParaRPr lang="en-US" altLang="zh-CN" sz="2000" b="1" dirty="0">
              <a:latin typeface="华文楷体" panose="02010600040101010101" pitchFamily="2" charset="-122"/>
              <a:ea typeface="华文楷体" panose="02010600040101010101" pitchFamily="2" charset="-122"/>
            </a:endParaRPr>
          </a:p>
        </p:txBody>
      </p:sp>
      <p:sp>
        <p:nvSpPr>
          <p:cNvPr id="22" name="Text Box 20"/>
          <p:cNvSpPr txBox="1">
            <a:spLocks noChangeArrowheads="1"/>
          </p:cNvSpPr>
          <p:nvPr/>
        </p:nvSpPr>
        <p:spPr bwMode="auto">
          <a:xfrm>
            <a:off x="2968584" y="3525066"/>
            <a:ext cx="5362191" cy="725513"/>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2000" b="1" dirty="0">
                <a:latin typeface="华文楷体" panose="02010600040101010101" pitchFamily="2" charset="-122"/>
                <a:ea typeface="华文楷体" panose="02010600040101010101" pitchFamily="2" charset="-122"/>
              </a:rPr>
              <a:t>不得进行异地部门、学校之间无实质内容的学习交流和考察调研</a:t>
            </a:r>
            <a:endParaRPr lang="en-US" altLang="zh-CN" sz="2000" b="1" dirty="0">
              <a:latin typeface="华文楷体" panose="02010600040101010101" pitchFamily="2" charset="-122"/>
              <a:ea typeface="华文楷体" panose="02010600040101010101" pitchFamily="2" charset="-122"/>
            </a:endParaRPr>
          </a:p>
        </p:txBody>
      </p:sp>
      <p:sp>
        <p:nvSpPr>
          <p:cNvPr id="23" name="Text Box 21"/>
          <p:cNvSpPr txBox="1">
            <a:spLocks noChangeArrowheads="1"/>
          </p:cNvSpPr>
          <p:nvPr/>
        </p:nvSpPr>
        <p:spPr bwMode="auto">
          <a:xfrm>
            <a:off x="2987643" y="4661981"/>
            <a:ext cx="4544203" cy="417736"/>
          </a:xfrm>
          <a:prstGeom prst="rect">
            <a:avLst/>
          </a:prstGeom>
          <a:noFill/>
          <a:ln w="9525">
            <a:noFill/>
            <a:miter lim="800000"/>
          </a:ln>
        </p:spPr>
        <p:txBody>
          <a:bodyPr lIns="108896" tIns="54448" rIns="108896" bIns="54448">
            <a:spAutoFit/>
          </a:bodyPr>
          <a:lstStyle/>
          <a:p>
            <a:r>
              <a:rPr lang="zh-CN" altLang="en-US" sz="2000" b="1" dirty="0">
                <a:latin typeface="华文楷体" panose="02010600040101010101" pitchFamily="2" charset="-122"/>
                <a:ea typeface="华文楷体" panose="02010600040101010101" pitchFamily="2" charset="-122"/>
              </a:rPr>
              <a:t>不得以各种名义变相公款旅游</a:t>
            </a:r>
            <a:endParaRPr lang="en-US" altLang="zh-CN" sz="2000" b="1" dirty="0">
              <a:latin typeface="华文楷体" panose="02010600040101010101" pitchFamily="2" charset="-122"/>
              <a:ea typeface="华文楷体" panose="02010600040101010101" pitchFamily="2" charset="-122"/>
            </a:endParaRPr>
          </a:p>
        </p:txBody>
      </p:sp>
      <p:sp>
        <p:nvSpPr>
          <p:cNvPr id="24" name="Text Box 22"/>
          <p:cNvSpPr txBox="1">
            <a:spLocks noChangeArrowheads="1"/>
          </p:cNvSpPr>
          <p:nvPr/>
        </p:nvSpPr>
        <p:spPr bwMode="auto">
          <a:xfrm>
            <a:off x="2987644" y="5494023"/>
            <a:ext cx="5171592" cy="417736"/>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2000" b="1" dirty="0">
                <a:latin typeface="华文楷体" panose="02010600040101010101" pitchFamily="2" charset="-122"/>
                <a:ea typeface="华文楷体" panose="02010600040101010101" pitchFamily="2" charset="-122"/>
              </a:rPr>
              <a:t>不得超标准报销国内、国际差旅费</a:t>
            </a:r>
            <a:endParaRPr lang="en-US" altLang="zh-CN" sz="2000" b="1" dirty="0">
              <a:latin typeface="华文楷体" panose="02010600040101010101" pitchFamily="2" charset="-122"/>
              <a:ea typeface="华文楷体" panose="02010600040101010101" pitchFamily="2" charset="-122"/>
            </a:endParaRPr>
          </a:p>
        </p:txBody>
      </p:sp>
    </p:spTree>
  </p:cSld>
  <p:clrMapOvr>
    <a:masterClrMapping/>
  </p:clrMapOvr>
  <p:transition spd="slow" advTm="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7"/>
          <p:cNvPicPr>
            <a:picLocks noChangeAspect="1" noChangeArrowheads="1"/>
          </p:cNvPicPr>
          <p:nvPr/>
        </p:nvPicPr>
        <p:blipFill>
          <a:blip r:embed="rId1"/>
          <a:srcRect l="8965" t="64" r="10588" b="11392"/>
          <a:stretch>
            <a:fillRect/>
          </a:stretch>
        </p:blipFill>
        <p:spPr bwMode="auto">
          <a:xfrm>
            <a:off x="2312961" y="4255582"/>
            <a:ext cx="3318634" cy="2579289"/>
          </a:xfrm>
          <a:prstGeom prst="rect">
            <a:avLst/>
          </a:prstGeom>
          <a:noFill/>
          <a:ln w="9525">
            <a:noFill/>
            <a:miter lim="800000"/>
            <a:headEnd/>
            <a:tailEnd/>
          </a:ln>
        </p:spPr>
      </p:pic>
      <p:grpSp>
        <p:nvGrpSpPr>
          <p:cNvPr id="2" name="组合 9"/>
          <p:cNvGrpSpPr/>
          <p:nvPr/>
        </p:nvGrpSpPr>
        <p:grpSpPr>
          <a:xfrm>
            <a:off x="1527143" y="215081"/>
            <a:ext cx="8501122" cy="857259"/>
            <a:chOff x="6339097" y="1573726"/>
            <a:chExt cx="3744416" cy="838161"/>
          </a:xfrm>
        </p:grpSpPr>
        <p:sp>
          <p:nvSpPr>
            <p:cNvPr id="3" name="圆角矩形 2"/>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4" name="矩形 3"/>
            <p:cNvSpPr/>
            <p:nvPr/>
          </p:nvSpPr>
          <p:spPr>
            <a:xfrm>
              <a:off x="6697315" y="1586473"/>
              <a:ext cx="3156838" cy="825414"/>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 name="单圆角矩形 4"/>
          <p:cNvSpPr/>
          <p:nvPr/>
        </p:nvSpPr>
        <p:spPr>
          <a:xfrm>
            <a:off x="598449" y="2001034"/>
            <a:ext cx="1546938" cy="1287748"/>
          </a:xfrm>
          <a:prstGeom prst="snip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办 公</a:t>
            </a:r>
            <a:endPar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 房</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Freeform 118"/>
          <p:cNvSpPr>
            <a:spLocks noChangeArrowheads="1"/>
          </p:cNvSpPr>
          <p:nvPr/>
        </p:nvSpPr>
        <p:spPr bwMode="auto">
          <a:xfrm>
            <a:off x="1027077" y="3429794"/>
            <a:ext cx="592446" cy="593862"/>
          </a:xfrm>
          <a:custGeom>
            <a:avLst/>
            <a:gdLst>
              <a:gd name="T0" fmla="*/ 2147483647 w 768"/>
              <a:gd name="T1" fmla="*/ 2147483647 h 768"/>
              <a:gd name="T2" fmla="*/ 2147483647 w 768"/>
              <a:gd name="T3" fmla="*/ 2147483647 h 768"/>
              <a:gd name="T4" fmla="*/ 2147483647 w 768"/>
              <a:gd name="T5" fmla="*/ 2147483647 h 768"/>
              <a:gd name="T6" fmla="*/ 0 w 768"/>
              <a:gd name="T7" fmla="*/ 2147483647 h 768"/>
              <a:gd name="T8" fmla="*/ 0 w 768"/>
              <a:gd name="T9" fmla="*/ 2147483647 h 768"/>
              <a:gd name="T10" fmla="*/ 2147483647 w 768"/>
              <a:gd name="T11" fmla="*/ 2147483647 h 768"/>
              <a:gd name="T12" fmla="*/ 2147483647 w 768"/>
              <a:gd name="T13" fmla="*/ 2147483647 h 768"/>
              <a:gd name="T14" fmla="*/ 2147483647 w 768"/>
              <a:gd name="T15" fmla="*/ 0 h 768"/>
              <a:gd name="T16" fmla="*/ 2147483647 w 768"/>
              <a:gd name="T17" fmla="*/ 0 h 768"/>
              <a:gd name="T18" fmla="*/ 2147483647 w 768"/>
              <a:gd name="T19" fmla="*/ 2147483647 h 768"/>
              <a:gd name="T20" fmla="*/ 2147483647 w 768"/>
              <a:gd name="T21" fmla="*/ 2147483647 h 768"/>
              <a:gd name="T22" fmla="*/ 2147483647 w 768"/>
              <a:gd name="T23" fmla="*/ 2147483647 h 768"/>
              <a:gd name="T24" fmla="*/ 2147483647 w 768"/>
              <a:gd name="T25" fmla="*/ 2147483647 h 768"/>
              <a:gd name="T26" fmla="*/ 2147483647 w 768"/>
              <a:gd name="T27" fmla="*/ 2147483647 h 768"/>
              <a:gd name="T28" fmla="*/ 2147483647 w 768"/>
              <a:gd name="T29" fmla="*/ 2147483647 h 768"/>
              <a:gd name="T30" fmla="*/ 2147483647 w 768"/>
              <a:gd name="T31" fmla="*/ 2147483647 h 768"/>
              <a:gd name="T32" fmla="*/ 2147483647 w 768"/>
              <a:gd name="T33" fmla="*/ 2147483647 h 768"/>
              <a:gd name="T34" fmla="*/ 2147483647 w 768"/>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8"/>
              <a:gd name="T55" fmla="*/ 0 h 768"/>
              <a:gd name="T56" fmla="*/ 768 w 768"/>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8" h="768">
                <a:moveTo>
                  <a:pt x="240" y="768"/>
                </a:moveTo>
                <a:cubicBezTo>
                  <a:pt x="232" y="768"/>
                  <a:pt x="219" y="762"/>
                  <a:pt x="214" y="757"/>
                </a:cubicBezTo>
                <a:cubicBezTo>
                  <a:pt x="11" y="554"/>
                  <a:pt x="11" y="554"/>
                  <a:pt x="11" y="554"/>
                </a:cubicBezTo>
                <a:cubicBezTo>
                  <a:pt x="6" y="549"/>
                  <a:pt x="0" y="535"/>
                  <a:pt x="0" y="527"/>
                </a:cubicBezTo>
                <a:cubicBezTo>
                  <a:pt x="0" y="241"/>
                  <a:pt x="0" y="241"/>
                  <a:pt x="0" y="241"/>
                </a:cubicBezTo>
                <a:cubicBezTo>
                  <a:pt x="0" y="233"/>
                  <a:pt x="6" y="219"/>
                  <a:pt x="11" y="214"/>
                </a:cubicBezTo>
                <a:cubicBezTo>
                  <a:pt x="214" y="11"/>
                  <a:pt x="214" y="11"/>
                  <a:pt x="214" y="11"/>
                </a:cubicBezTo>
                <a:cubicBezTo>
                  <a:pt x="219" y="6"/>
                  <a:pt x="234" y="0"/>
                  <a:pt x="241" y="0"/>
                </a:cubicBezTo>
                <a:cubicBezTo>
                  <a:pt x="527" y="0"/>
                  <a:pt x="527" y="0"/>
                  <a:pt x="527" y="0"/>
                </a:cubicBezTo>
                <a:cubicBezTo>
                  <a:pt x="534" y="0"/>
                  <a:pt x="549" y="6"/>
                  <a:pt x="554" y="11"/>
                </a:cubicBezTo>
                <a:cubicBezTo>
                  <a:pt x="757" y="214"/>
                  <a:pt x="757" y="214"/>
                  <a:pt x="757" y="214"/>
                </a:cubicBezTo>
                <a:cubicBezTo>
                  <a:pt x="762" y="219"/>
                  <a:pt x="768" y="233"/>
                  <a:pt x="768" y="241"/>
                </a:cubicBezTo>
                <a:cubicBezTo>
                  <a:pt x="768" y="527"/>
                  <a:pt x="768" y="527"/>
                  <a:pt x="768" y="527"/>
                </a:cubicBezTo>
                <a:cubicBezTo>
                  <a:pt x="768" y="535"/>
                  <a:pt x="762" y="549"/>
                  <a:pt x="757" y="554"/>
                </a:cubicBezTo>
                <a:cubicBezTo>
                  <a:pt x="554" y="757"/>
                  <a:pt x="554" y="757"/>
                  <a:pt x="554" y="757"/>
                </a:cubicBezTo>
                <a:cubicBezTo>
                  <a:pt x="549" y="762"/>
                  <a:pt x="534" y="768"/>
                  <a:pt x="527" y="768"/>
                </a:cubicBezTo>
                <a:cubicBezTo>
                  <a:pt x="240" y="768"/>
                  <a:pt x="240" y="768"/>
                  <a:pt x="240" y="768"/>
                </a:cubicBezTo>
                <a:cubicBezTo>
                  <a:pt x="240" y="768"/>
                  <a:pt x="240" y="768"/>
                  <a:pt x="240" y="768"/>
                </a:cubicBezTo>
              </a:path>
            </a:pathLst>
          </a:custGeom>
          <a:solidFill>
            <a:srgbClr val="EF493D"/>
          </a:solidFill>
          <a:ln w="9525">
            <a:noFill/>
            <a:round/>
          </a:ln>
        </p:spPr>
        <p:txBody>
          <a:bodyPr lIns="108896" tIns="54448" rIns="108896" bIns="54448"/>
          <a:lstStyle/>
          <a:p>
            <a:endParaRPr lang="zh-CN" altLang="en-US"/>
          </a:p>
        </p:txBody>
      </p:sp>
      <p:sp>
        <p:nvSpPr>
          <p:cNvPr id="7" name="文本框 33"/>
          <p:cNvSpPr txBox="1">
            <a:spLocks noChangeArrowheads="1"/>
          </p:cNvSpPr>
          <p:nvPr/>
        </p:nvSpPr>
        <p:spPr bwMode="auto">
          <a:xfrm>
            <a:off x="1050901" y="4098285"/>
            <a:ext cx="603565" cy="2141285"/>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3300" b="1" dirty="0">
                <a:solidFill>
                  <a:srgbClr val="FF0000"/>
                </a:solidFill>
                <a:latin typeface="微软雅黑" panose="020B0503020204020204" pitchFamily="34" charset="-122"/>
                <a:ea typeface="微软雅黑" panose="020B0503020204020204" pitchFamily="34" charset="-122"/>
              </a:rPr>
              <a:t>红线禁令</a:t>
            </a:r>
            <a:endParaRPr lang="zh-CN" altLang="en-US" sz="3300" b="1" dirty="0">
              <a:solidFill>
                <a:srgbClr val="FF0000"/>
              </a:solidFill>
              <a:latin typeface="微软雅黑" panose="020B0503020204020204" pitchFamily="34" charset="-122"/>
              <a:ea typeface="微软雅黑" panose="020B0503020204020204" pitchFamily="34" charset="-122"/>
            </a:endParaRPr>
          </a:p>
        </p:txBody>
      </p:sp>
      <p:sp>
        <p:nvSpPr>
          <p:cNvPr id="8" name="Freeform 120"/>
          <p:cNvSpPr>
            <a:spLocks noChangeArrowheads="1"/>
          </p:cNvSpPr>
          <p:nvPr/>
        </p:nvSpPr>
        <p:spPr bwMode="auto">
          <a:xfrm>
            <a:off x="1081079" y="3645744"/>
            <a:ext cx="538443" cy="377912"/>
          </a:xfrm>
          <a:custGeom>
            <a:avLst/>
            <a:gdLst>
              <a:gd name="T0" fmla="*/ 2147483647 w 697"/>
              <a:gd name="T1" fmla="*/ 0 h 488"/>
              <a:gd name="T2" fmla="*/ 2147483647 w 697"/>
              <a:gd name="T3" fmla="*/ 2147483647 h 488"/>
              <a:gd name="T4" fmla="*/ 2147483647 w 697"/>
              <a:gd name="T5" fmla="*/ 2147483647 h 488"/>
              <a:gd name="T6" fmla="*/ 2147483647 w 697"/>
              <a:gd name="T7" fmla="*/ 2147483647 h 488"/>
              <a:gd name="T8" fmla="*/ 2147483647 w 697"/>
              <a:gd name="T9" fmla="*/ 2147483647 h 488"/>
              <a:gd name="T10" fmla="*/ 2147483647 w 697"/>
              <a:gd name="T11" fmla="*/ 2147483647 h 488"/>
              <a:gd name="T12" fmla="*/ 2147483647 w 697"/>
              <a:gd name="T13" fmla="*/ 2147483647 h 488"/>
              <a:gd name="T14" fmla="*/ 2147483647 w 697"/>
              <a:gd name="T15" fmla="*/ 2147483647 h 488"/>
              <a:gd name="T16" fmla="*/ 2147483647 w 697"/>
              <a:gd name="T17" fmla="*/ 2147483647 h 488"/>
              <a:gd name="T18" fmla="*/ 2147483647 w 697"/>
              <a:gd name="T19" fmla="*/ 2147483647 h 488"/>
              <a:gd name="T20" fmla="*/ 2147483647 w 697"/>
              <a:gd name="T21" fmla="*/ 2147483647 h 488"/>
              <a:gd name="T22" fmla="*/ 2147483647 w 697"/>
              <a:gd name="T23" fmla="*/ 2147483647 h 488"/>
              <a:gd name="T24" fmla="*/ 2147483647 w 697"/>
              <a:gd name="T25" fmla="*/ 0 h 488"/>
              <a:gd name="T26" fmla="*/ 0 w 697"/>
              <a:gd name="T27" fmla="*/ 2147483647 h 488"/>
              <a:gd name="T28" fmla="*/ 2147483647 w 697"/>
              <a:gd name="T29" fmla="*/ 2147483647 h 488"/>
              <a:gd name="T30" fmla="*/ 2147483647 w 697"/>
              <a:gd name="T31" fmla="*/ 2147483647 h 488"/>
              <a:gd name="T32" fmla="*/ 2147483647 w 697"/>
              <a:gd name="T33" fmla="*/ 2147483647 h 488"/>
              <a:gd name="T34" fmla="*/ 2147483647 w 697"/>
              <a:gd name="T35" fmla="*/ 2147483647 h 488"/>
              <a:gd name="T36" fmla="*/ 2147483647 w 697"/>
              <a:gd name="T37" fmla="*/ 2147483647 h 488"/>
              <a:gd name="T38" fmla="*/ 2147483647 w 697"/>
              <a:gd name="T39" fmla="*/ 2147483647 h 488"/>
              <a:gd name="T40" fmla="*/ 2147483647 w 697"/>
              <a:gd name="T41" fmla="*/ 2147483647 h 488"/>
              <a:gd name="T42" fmla="*/ 2147483647 w 697"/>
              <a:gd name="T43" fmla="*/ 2147483647 h 488"/>
              <a:gd name="T44" fmla="*/ 2147483647 w 697"/>
              <a:gd name="T45" fmla="*/ 2147483647 h 488"/>
              <a:gd name="T46" fmla="*/ 0 w 697"/>
              <a:gd name="T47" fmla="*/ 2147483647 h 488"/>
              <a:gd name="T48" fmla="*/ 2147483647 w 697"/>
              <a:gd name="T49" fmla="*/ 2147483647 h 488"/>
              <a:gd name="T50" fmla="*/ 2147483647 w 697"/>
              <a:gd name="T51" fmla="*/ 2147483647 h 488"/>
              <a:gd name="T52" fmla="*/ 2147483647 w 697"/>
              <a:gd name="T53" fmla="*/ 2147483647 h 488"/>
              <a:gd name="T54" fmla="*/ 2147483647 w 697"/>
              <a:gd name="T55" fmla="*/ 2147483647 h 488"/>
              <a:gd name="T56" fmla="*/ 2147483647 w 697"/>
              <a:gd name="T57" fmla="*/ 2147483647 h 488"/>
              <a:gd name="T58" fmla="*/ 2147483647 w 697"/>
              <a:gd name="T59" fmla="*/ 2147483647 h 488"/>
              <a:gd name="T60" fmla="*/ 2147483647 w 697"/>
              <a:gd name="T61" fmla="*/ 2147483647 h 488"/>
              <a:gd name="T62" fmla="*/ 2147483647 w 697"/>
              <a:gd name="T63" fmla="*/ 2147483647 h 488"/>
              <a:gd name="T64" fmla="*/ 2147483647 w 697"/>
              <a:gd name="T65" fmla="*/ 2147483647 h 488"/>
              <a:gd name="T66" fmla="*/ 2147483647 w 697"/>
              <a:gd name="T67" fmla="*/ 2147483647 h 488"/>
              <a:gd name="T68" fmla="*/ 2147483647 w 697"/>
              <a:gd name="T69" fmla="*/ 2147483647 h 488"/>
              <a:gd name="T70" fmla="*/ 2147483647 w 697"/>
              <a:gd name="T71" fmla="*/ 2147483647 h 488"/>
              <a:gd name="T72" fmla="*/ 2147483647 w 697"/>
              <a:gd name="T73" fmla="*/ 2147483647 h 488"/>
              <a:gd name="T74" fmla="*/ 2147483647 w 697"/>
              <a:gd name="T75" fmla="*/ 2147483647 h 488"/>
              <a:gd name="T76" fmla="*/ 2147483647 w 697"/>
              <a:gd name="T77" fmla="*/ 2147483647 h 488"/>
              <a:gd name="T78" fmla="*/ 2147483647 w 697"/>
              <a:gd name="T79" fmla="*/ 2147483647 h 488"/>
              <a:gd name="T80" fmla="*/ 2147483647 w 697"/>
              <a:gd name="T81" fmla="*/ 2147483647 h 488"/>
              <a:gd name="T82" fmla="*/ 2147483647 w 697"/>
              <a:gd name="T83" fmla="*/ 2147483647 h 488"/>
              <a:gd name="T84" fmla="*/ 2147483647 w 697"/>
              <a:gd name="T85" fmla="*/ 2147483647 h 488"/>
              <a:gd name="T86" fmla="*/ 2147483647 w 697"/>
              <a:gd name="T87" fmla="*/ 2147483647 h 488"/>
              <a:gd name="T88" fmla="*/ 2147483647 w 697"/>
              <a:gd name="T89" fmla="*/ 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7"/>
              <a:gd name="T136" fmla="*/ 0 h 488"/>
              <a:gd name="T137" fmla="*/ 697 w 697"/>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7" h="488">
                <a:moveTo>
                  <a:pt x="383" y="0"/>
                </a:moveTo>
                <a:cubicBezTo>
                  <a:pt x="352" y="0"/>
                  <a:pt x="329" y="14"/>
                  <a:pt x="315" y="38"/>
                </a:cubicBezTo>
                <a:cubicBezTo>
                  <a:pt x="314" y="38"/>
                  <a:pt x="296" y="18"/>
                  <a:pt x="291" y="16"/>
                </a:cubicBezTo>
                <a:cubicBezTo>
                  <a:pt x="288" y="8"/>
                  <a:pt x="281" y="4"/>
                  <a:pt x="273" y="4"/>
                </a:cubicBezTo>
                <a:cubicBezTo>
                  <a:pt x="166" y="4"/>
                  <a:pt x="166" y="4"/>
                  <a:pt x="166" y="4"/>
                </a:cubicBezTo>
                <a:cubicBezTo>
                  <a:pt x="156" y="4"/>
                  <a:pt x="147" y="11"/>
                  <a:pt x="147" y="23"/>
                </a:cubicBezTo>
                <a:cubicBezTo>
                  <a:pt x="147" y="33"/>
                  <a:pt x="152" y="39"/>
                  <a:pt x="159" y="41"/>
                </a:cubicBezTo>
                <a:cubicBezTo>
                  <a:pt x="160" y="46"/>
                  <a:pt x="195" y="81"/>
                  <a:pt x="200" y="83"/>
                </a:cubicBezTo>
                <a:cubicBezTo>
                  <a:pt x="200" y="84"/>
                  <a:pt x="201" y="84"/>
                  <a:pt x="201" y="85"/>
                </a:cubicBezTo>
                <a:cubicBezTo>
                  <a:pt x="201" y="106"/>
                  <a:pt x="201" y="106"/>
                  <a:pt x="201" y="106"/>
                </a:cubicBezTo>
                <a:cubicBezTo>
                  <a:pt x="197" y="103"/>
                  <a:pt x="135" y="39"/>
                  <a:pt x="131" y="36"/>
                </a:cubicBezTo>
                <a:cubicBezTo>
                  <a:pt x="128" y="32"/>
                  <a:pt x="124" y="28"/>
                  <a:pt x="120" y="25"/>
                </a:cubicBezTo>
                <a:cubicBezTo>
                  <a:pt x="109" y="10"/>
                  <a:pt x="86" y="0"/>
                  <a:pt x="65" y="0"/>
                </a:cubicBezTo>
                <a:cubicBezTo>
                  <a:pt x="34" y="0"/>
                  <a:pt x="0" y="16"/>
                  <a:pt x="0" y="61"/>
                </a:cubicBezTo>
                <a:cubicBezTo>
                  <a:pt x="0" y="77"/>
                  <a:pt x="4" y="94"/>
                  <a:pt x="20" y="105"/>
                </a:cubicBezTo>
                <a:cubicBezTo>
                  <a:pt x="23" y="109"/>
                  <a:pt x="78" y="164"/>
                  <a:pt x="82" y="168"/>
                </a:cubicBezTo>
                <a:cubicBezTo>
                  <a:pt x="83" y="169"/>
                  <a:pt x="84" y="170"/>
                  <a:pt x="85" y="171"/>
                </a:cubicBezTo>
                <a:cubicBezTo>
                  <a:pt x="80" y="174"/>
                  <a:pt x="74" y="175"/>
                  <a:pt x="68" y="175"/>
                </a:cubicBezTo>
                <a:cubicBezTo>
                  <a:pt x="63" y="175"/>
                  <a:pt x="59" y="175"/>
                  <a:pt x="56" y="174"/>
                </a:cubicBezTo>
                <a:cubicBezTo>
                  <a:pt x="54" y="173"/>
                  <a:pt x="53" y="172"/>
                  <a:pt x="51" y="171"/>
                </a:cubicBezTo>
                <a:cubicBezTo>
                  <a:pt x="48" y="167"/>
                  <a:pt x="45" y="163"/>
                  <a:pt x="41" y="161"/>
                </a:cubicBezTo>
                <a:cubicBezTo>
                  <a:pt x="38" y="156"/>
                  <a:pt x="35" y="152"/>
                  <a:pt x="31" y="150"/>
                </a:cubicBezTo>
                <a:cubicBezTo>
                  <a:pt x="27" y="144"/>
                  <a:pt x="23" y="139"/>
                  <a:pt x="15" y="139"/>
                </a:cubicBezTo>
                <a:cubicBezTo>
                  <a:pt x="6" y="139"/>
                  <a:pt x="0" y="147"/>
                  <a:pt x="0" y="158"/>
                </a:cubicBezTo>
                <a:cubicBezTo>
                  <a:pt x="0" y="170"/>
                  <a:pt x="6" y="184"/>
                  <a:pt x="19" y="194"/>
                </a:cubicBezTo>
                <a:cubicBezTo>
                  <a:pt x="21" y="196"/>
                  <a:pt x="191" y="368"/>
                  <a:pt x="313" y="488"/>
                </a:cubicBezTo>
                <a:cubicBezTo>
                  <a:pt x="456" y="488"/>
                  <a:pt x="456" y="488"/>
                  <a:pt x="456" y="488"/>
                </a:cubicBezTo>
                <a:cubicBezTo>
                  <a:pt x="457" y="488"/>
                  <a:pt x="457" y="488"/>
                  <a:pt x="457" y="488"/>
                </a:cubicBezTo>
                <a:cubicBezTo>
                  <a:pt x="458" y="488"/>
                  <a:pt x="458" y="488"/>
                  <a:pt x="458" y="488"/>
                </a:cubicBezTo>
                <a:cubicBezTo>
                  <a:pt x="458" y="488"/>
                  <a:pt x="458" y="488"/>
                  <a:pt x="458" y="488"/>
                </a:cubicBezTo>
                <a:cubicBezTo>
                  <a:pt x="458" y="488"/>
                  <a:pt x="458" y="488"/>
                  <a:pt x="458" y="488"/>
                </a:cubicBezTo>
                <a:cubicBezTo>
                  <a:pt x="458" y="488"/>
                  <a:pt x="458" y="488"/>
                  <a:pt x="458" y="488"/>
                </a:cubicBezTo>
                <a:cubicBezTo>
                  <a:pt x="466" y="487"/>
                  <a:pt x="479" y="482"/>
                  <a:pt x="483" y="477"/>
                </a:cubicBezTo>
                <a:cubicBezTo>
                  <a:pt x="569" y="392"/>
                  <a:pt x="569" y="392"/>
                  <a:pt x="569" y="392"/>
                </a:cubicBezTo>
                <a:cubicBezTo>
                  <a:pt x="686" y="274"/>
                  <a:pt x="686" y="274"/>
                  <a:pt x="686" y="274"/>
                </a:cubicBezTo>
                <a:cubicBezTo>
                  <a:pt x="690" y="270"/>
                  <a:pt x="694" y="260"/>
                  <a:pt x="696" y="253"/>
                </a:cubicBezTo>
                <a:cubicBezTo>
                  <a:pt x="697" y="251"/>
                  <a:pt x="697" y="249"/>
                  <a:pt x="697" y="247"/>
                </a:cubicBezTo>
                <a:cubicBezTo>
                  <a:pt x="697" y="107"/>
                  <a:pt x="697" y="107"/>
                  <a:pt x="697" y="107"/>
                </a:cubicBezTo>
                <a:cubicBezTo>
                  <a:pt x="673" y="83"/>
                  <a:pt x="618" y="27"/>
                  <a:pt x="614" y="25"/>
                </a:cubicBezTo>
                <a:cubicBezTo>
                  <a:pt x="604" y="11"/>
                  <a:pt x="588" y="4"/>
                  <a:pt x="570" y="4"/>
                </a:cubicBezTo>
                <a:cubicBezTo>
                  <a:pt x="514" y="4"/>
                  <a:pt x="514" y="4"/>
                  <a:pt x="514" y="4"/>
                </a:cubicBezTo>
                <a:cubicBezTo>
                  <a:pt x="500" y="4"/>
                  <a:pt x="493" y="11"/>
                  <a:pt x="493" y="31"/>
                </a:cubicBezTo>
                <a:cubicBezTo>
                  <a:pt x="493" y="76"/>
                  <a:pt x="493" y="76"/>
                  <a:pt x="493" y="76"/>
                </a:cubicBezTo>
                <a:cubicBezTo>
                  <a:pt x="489" y="73"/>
                  <a:pt x="446" y="29"/>
                  <a:pt x="442" y="26"/>
                </a:cubicBezTo>
                <a:cubicBezTo>
                  <a:pt x="429" y="9"/>
                  <a:pt x="408" y="0"/>
                  <a:pt x="383" y="0"/>
                </a:cubicBezTo>
              </a:path>
            </a:pathLst>
          </a:custGeom>
          <a:solidFill>
            <a:srgbClr val="C23D33"/>
          </a:solidFill>
          <a:ln w="9525">
            <a:noFill/>
            <a:round/>
          </a:ln>
        </p:spPr>
        <p:txBody>
          <a:bodyPr lIns="108896" tIns="54448" rIns="108896" bIns="54448"/>
          <a:lstStyle/>
          <a:p>
            <a:endParaRPr lang="zh-CN" altLang="en-US"/>
          </a:p>
        </p:txBody>
      </p:sp>
      <p:sp>
        <p:nvSpPr>
          <p:cNvPr id="9" name="Freeform 121"/>
          <p:cNvSpPr>
            <a:spLocks noEditPoints="1" noChangeArrowheads="1"/>
          </p:cNvSpPr>
          <p:nvPr/>
        </p:nvSpPr>
        <p:spPr bwMode="auto">
          <a:xfrm>
            <a:off x="1081081" y="3645744"/>
            <a:ext cx="484439" cy="161962"/>
          </a:xfrm>
          <a:custGeom>
            <a:avLst/>
            <a:gdLst>
              <a:gd name="T0" fmla="*/ 2147483647 w 626"/>
              <a:gd name="T1" fmla="*/ 2147483647 h 208"/>
              <a:gd name="T2" fmla="*/ 2147483647 w 626"/>
              <a:gd name="T3" fmla="*/ 2147483647 h 208"/>
              <a:gd name="T4" fmla="*/ 2147483647 w 626"/>
              <a:gd name="T5" fmla="*/ 2147483647 h 208"/>
              <a:gd name="T6" fmla="*/ 0 w 626"/>
              <a:gd name="T7" fmla="*/ 2147483647 h 208"/>
              <a:gd name="T8" fmla="*/ 2147483647 w 626"/>
              <a:gd name="T9" fmla="*/ 2147483647 h 208"/>
              <a:gd name="T10" fmla="*/ 2147483647 w 626"/>
              <a:gd name="T11" fmla="*/ 2147483647 h 208"/>
              <a:gd name="T12" fmla="*/ 2147483647 w 626"/>
              <a:gd name="T13" fmla="*/ 2147483647 h 208"/>
              <a:gd name="T14" fmla="*/ 2147483647 w 626"/>
              <a:gd name="T15" fmla="*/ 2147483647 h 208"/>
              <a:gd name="T16" fmla="*/ 2147483647 w 626"/>
              <a:gd name="T17" fmla="*/ 2147483647 h 208"/>
              <a:gd name="T18" fmla="*/ 0 w 626"/>
              <a:gd name="T19" fmla="*/ 2147483647 h 208"/>
              <a:gd name="T20" fmla="*/ 2147483647 w 626"/>
              <a:gd name="T21" fmla="*/ 0 h 208"/>
              <a:gd name="T22" fmla="*/ 2147483647 w 626"/>
              <a:gd name="T23" fmla="*/ 2147483647 h 208"/>
              <a:gd name="T24" fmla="*/ 2147483647 w 626"/>
              <a:gd name="T25" fmla="*/ 2147483647 h 208"/>
              <a:gd name="T26" fmla="*/ 2147483647 w 626"/>
              <a:gd name="T27" fmla="*/ 2147483647 h 208"/>
              <a:gd name="T28" fmla="*/ 2147483647 w 626"/>
              <a:gd name="T29" fmla="*/ 2147483647 h 208"/>
              <a:gd name="T30" fmla="*/ 2147483647 w 626"/>
              <a:gd name="T31" fmla="*/ 2147483647 h 208"/>
              <a:gd name="T32" fmla="*/ 2147483647 w 626"/>
              <a:gd name="T33" fmla="*/ 2147483647 h 208"/>
              <a:gd name="T34" fmla="*/ 2147483647 w 626"/>
              <a:gd name="T35" fmla="*/ 2147483647 h 208"/>
              <a:gd name="T36" fmla="*/ 2147483647 w 626"/>
              <a:gd name="T37" fmla="*/ 2147483647 h 208"/>
              <a:gd name="T38" fmla="*/ 2147483647 w 626"/>
              <a:gd name="T39" fmla="*/ 2147483647 h 208"/>
              <a:gd name="T40" fmla="*/ 2147483647 w 626"/>
              <a:gd name="T41" fmla="*/ 2147483647 h 208"/>
              <a:gd name="T42" fmla="*/ 2147483647 w 626"/>
              <a:gd name="T43" fmla="*/ 2147483647 h 208"/>
              <a:gd name="T44" fmla="*/ 2147483647 w 626"/>
              <a:gd name="T45" fmla="*/ 2147483647 h 208"/>
              <a:gd name="T46" fmla="*/ 2147483647 w 626"/>
              <a:gd name="T47" fmla="*/ 2147483647 h 208"/>
              <a:gd name="T48" fmla="*/ 2147483647 w 626"/>
              <a:gd name="T49" fmla="*/ 2147483647 h 208"/>
              <a:gd name="T50" fmla="*/ 2147483647 w 626"/>
              <a:gd name="T51" fmla="*/ 2147483647 h 208"/>
              <a:gd name="T52" fmla="*/ 2147483647 w 626"/>
              <a:gd name="T53" fmla="*/ 2147483647 h 208"/>
              <a:gd name="T54" fmla="*/ 2147483647 w 626"/>
              <a:gd name="T55" fmla="*/ 2147483647 h 208"/>
              <a:gd name="T56" fmla="*/ 2147483647 w 626"/>
              <a:gd name="T57" fmla="*/ 2147483647 h 208"/>
              <a:gd name="T58" fmla="*/ 2147483647 w 626"/>
              <a:gd name="T59" fmla="*/ 0 h 208"/>
              <a:gd name="T60" fmla="*/ 2147483647 w 626"/>
              <a:gd name="T61" fmla="*/ 2147483647 h 208"/>
              <a:gd name="T62" fmla="*/ 2147483647 w 626"/>
              <a:gd name="T63" fmla="*/ 2147483647 h 208"/>
              <a:gd name="T64" fmla="*/ 2147483647 w 626"/>
              <a:gd name="T65" fmla="*/ 2147483647 h 208"/>
              <a:gd name="T66" fmla="*/ 2147483647 w 626"/>
              <a:gd name="T67" fmla="*/ 0 h 208"/>
              <a:gd name="T68" fmla="*/ 2147483647 w 626"/>
              <a:gd name="T69" fmla="*/ 2147483647 h 208"/>
              <a:gd name="T70" fmla="*/ 2147483647 w 626"/>
              <a:gd name="T71" fmla="*/ 2147483647 h 208"/>
              <a:gd name="T72" fmla="*/ 2147483647 w 626"/>
              <a:gd name="T73" fmla="*/ 2147483647 h 208"/>
              <a:gd name="T74" fmla="*/ 2147483647 w 626"/>
              <a:gd name="T75" fmla="*/ 2147483647 h 208"/>
              <a:gd name="T76" fmla="*/ 2147483647 w 626"/>
              <a:gd name="T77" fmla="*/ 2147483647 h 208"/>
              <a:gd name="T78" fmla="*/ 2147483647 w 626"/>
              <a:gd name="T79" fmla="*/ 2147483647 h 208"/>
              <a:gd name="T80" fmla="*/ 2147483647 w 626"/>
              <a:gd name="T81" fmla="*/ 2147483647 h 208"/>
              <a:gd name="T82" fmla="*/ 2147483647 w 626"/>
              <a:gd name="T83" fmla="*/ 2147483647 h 208"/>
              <a:gd name="T84" fmla="*/ 2147483647 w 626"/>
              <a:gd name="T85" fmla="*/ 2147483647 h 208"/>
              <a:gd name="T86" fmla="*/ 2147483647 w 626"/>
              <a:gd name="T87" fmla="*/ 2147483647 h 208"/>
              <a:gd name="T88" fmla="*/ 2147483647 w 626"/>
              <a:gd name="T89" fmla="*/ 2147483647 h 208"/>
              <a:gd name="T90" fmla="*/ 2147483647 w 626"/>
              <a:gd name="T91" fmla="*/ 2147483647 h 208"/>
              <a:gd name="T92" fmla="*/ 2147483647 w 626"/>
              <a:gd name="T93" fmla="*/ 2147483647 h 208"/>
              <a:gd name="T94" fmla="*/ 2147483647 w 626"/>
              <a:gd name="T95" fmla="*/ 2147483647 h 208"/>
              <a:gd name="T96" fmla="*/ 2147483647 w 626"/>
              <a:gd name="T97" fmla="*/ 2147483647 h 208"/>
              <a:gd name="T98" fmla="*/ 2147483647 w 626"/>
              <a:gd name="T99" fmla="*/ 2147483647 h 208"/>
              <a:gd name="T100" fmla="*/ 2147483647 w 626"/>
              <a:gd name="T101" fmla="*/ 2147483647 h 208"/>
              <a:gd name="T102" fmla="*/ 2147483647 w 626"/>
              <a:gd name="T103" fmla="*/ 2147483647 h 208"/>
              <a:gd name="T104" fmla="*/ 2147483647 w 626"/>
              <a:gd name="T105" fmla="*/ 2147483647 h 208"/>
              <a:gd name="T106" fmla="*/ 2147483647 w 626"/>
              <a:gd name="T107" fmla="*/ 2147483647 h 208"/>
              <a:gd name="T108" fmla="*/ 2147483647 w 626"/>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6"/>
              <a:gd name="T166" fmla="*/ 0 h 208"/>
              <a:gd name="T167" fmla="*/ 626 w 626"/>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6" h="208">
                <a:moveTo>
                  <a:pt x="92" y="88"/>
                </a:moveTo>
                <a:cubicBezTo>
                  <a:pt x="126" y="98"/>
                  <a:pt x="134" y="122"/>
                  <a:pt x="134" y="146"/>
                </a:cubicBezTo>
                <a:cubicBezTo>
                  <a:pt x="134" y="182"/>
                  <a:pt x="112" y="208"/>
                  <a:pt x="68" y="208"/>
                </a:cubicBezTo>
                <a:cubicBezTo>
                  <a:pt x="21" y="208"/>
                  <a:pt x="0" y="180"/>
                  <a:pt x="0" y="158"/>
                </a:cubicBezTo>
                <a:cubicBezTo>
                  <a:pt x="0" y="147"/>
                  <a:pt x="6" y="139"/>
                  <a:pt x="15" y="139"/>
                </a:cubicBezTo>
                <a:cubicBezTo>
                  <a:pt x="35" y="139"/>
                  <a:pt x="30" y="175"/>
                  <a:pt x="68" y="175"/>
                </a:cubicBezTo>
                <a:cubicBezTo>
                  <a:pt x="87" y="175"/>
                  <a:pt x="97" y="162"/>
                  <a:pt x="97" y="149"/>
                </a:cubicBezTo>
                <a:cubicBezTo>
                  <a:pt x="97" y="141"/>
                  <a:pt x="94" y="132"/>
                  <a:pt x="82" y="128"/>
                </a:cubicBezTo>
                <a:cubicBezTo>
                  <a:pt x="40" y="115"/>
                  <a:pt x="40" y="115"/>
                  <a:pt x="40" y="115"/>
                </a:cubicBezTo>
                <a:cubicBezTo>
                  <a:pt x="6" y="105"/>
                  <a:pt x="0" y="82"/>
                  <a:pt x="0" y="60"/>
                </a:cubicBezTo>
                <a:cubicBezTo>
                  <a:pt x="0" y="16"/>
                  <a:pt x="34" y="0"/>
                  <a:pt x="65" y="0"/>
                </a:cubicBezTo>
                <a:cubicBezTo>
                  <a:pt x="94" y="0"/>
                  <a:pt x="128" y="19"/>
                  <a:pt x="128" y="46"/>
                </a:cubicBezTo>
                <a:cubicBezTo>
                  <a:pt x="128" y="57"/>
                  <a:pt x="120" y="64"/>
                  <a:pt x="111" y="64"/>
                </a:cubicBezTo>
                <a:cubicBezTo>
                  <a:pt x="94" y="64"/>
                  <a:pt x="97" y="34"/>
                  <a:pt x="62" y="34"/>
                </a:cubicBezTo>
                <a:cubicBezTo>
                  <a:pt x="45" y="34"/>
                  <a:pt x="36" y="44"/>
                  <a:pt x="36" y="58"/>
                </a:cubicBezTo>
                <a:cubicBezTo>
                  <a:pt x="36" y="72"/>
                  <a:pt x="49" y="76"/>
                  <a:pt x="61" y="80"/>
                </a:cubicBezTo>
                <a:lnTo>
                  <a:pt x="92" y="88"/>
                </a:lnTo>
                <a:close/>
                <a:moveTo>
                  <a:pt x="201" y="44"/>
                </a:moveTo>
                <a:cubicBezTo>
                  <a:pt x="166" y="44"/>
                  <a:pt x="166" y="44"/>
                  <a:pt x="166" y="44"/>
                </a:cubicBezTo>
                <a:cubicBezTo>
                  <a:pt x="156" y="44"/>
                  <a:pt x="147" y="36"/>
                  <a:pt x="147" y="24"/>
                </a:cubicBezTo>
                <a:cubicBezTo>
                  <a:pt x="147" y="12"/>
                  <a:pt x="156" y="4"/>
                  <a:pt x="166" y="4"/>
                </a:cubicBezTo>
                <a:cubicBezTo>
                  <a:pt x="273" y="4"/>
                  <a:pt x="273" y="4"/>
                  <a:pt x="273" y="4"/>
                </a:cubicBezTo>
                <a:cubicBezTo>
                  <a:pt x="284" y="4"/>
                  <a:pt x="292" y="12"/>
                  <a:pt x="292" y="24"/>
                </a:cubicBezTo>
                <a:cubicBezTo>
                  <a:pt x="292" y="36"/>
                  <a:pt x="284" y="44"/>
                  <a:pt x="273" y="44"/>
                </a:cubicBezTo>
                <a:cubicBezTo>
                  <a:pt x="237" y="44"/>
                  <a:pt x="237" y="44"/>
                  <a:pt x="237" y="44"/>
                </a:cubicBezTo>
                <a:cubicBezTo>
                  <a:pt x="237" y="185"/>
                  <a:pt x="237" y="185"/>
                  <a:pt x="237" y="185"/>
                </a:cubicBezTo>
                <a:cubicBezTo>
                  <a:pt x="237" y="198"/>
                  <a:pt x="230" y="207"/>
                  <a:pt x="219" y="207"/>
                </a:cubicBezTo>
                <a:cubicBezTo>
                  <a:pt x="208" y="207"/>
                  <a:pt x="201" y="199"/>
                  <a:pt x="201" y="185"/>
                </a:cubicBezTo>
                <a:lnTo>
                  <a:pt x="201" y="44"/>
                </a:lnTo>
                <a:close/>
                <a:moveTo>
                  <a:pt x="383" y="0"/>
                </a:moveTo>
                <a:cubicBezTo>
                  <a:pt x="436" y="0"/>
                  <a:pt x="465" y="43"/>
                  <a:pt x="465" y="101"/>
                </a:cubicBezTo>
                <a:cubicBezTo>
                  <a:pt x="465" y="158"/>
                  <a:pt x="438" y="208"/>
                  <a:pt x="383" y="208"/>
                </a:cubicBezTo>
                <a:cubicBezTo>
                  <a:pt x="325" y="208"/>
                  <a:pt x="301" y="162"/>
                  <a:pt x="301" y="101"/>
                </a:cubicBezTo>
                <a:cubicBezTo>
                  <a:pt x="301" y="43"/>
                  <a:pt x="330" y="0"/>
                  <a:pt x="383" y="0"/>
                </a:cubicBezTo>
                <a:close/>
                <a:moveTo>
                  <a:pt x="383" y="172"/>
                </a:moveTo>
                <a:cubicBezTo>
                  <a:pt x="416" y="172"/>
                  <a:pt x="428" y="140"/>
                  <a:pt x="428" y="101"/>
                </a:cubicBezTo>
                <a:cubicBezTo>
                  <a:pt x="428" y="63"/>
                  <a:pt x="413" y="36"/>
                  <a:pt x="383" y="36"/>
                </a:cubicBezTo>
                <a:cubicBezTo>
                  <a:pt x="353" y="36"/>
                  <a:pt x="338" y="63"/>
                  <a:pt x="338" y="101"/>
                </a:cubicBezTo>
                <a:cubicBezTo>
                  <a:pt x="338" y="140"/>
                  <a:pt x="348" y="172"/>
                  <a:pt x="383" y="172"/>
                </a:cubicBezTo>
                <a:close/>
                <a:moveTo>
                  <a:pt x="493" y="31"/>
                </a:moveTo>
                <a:cubicBezTo>
                  <a:pt x="493" y="11"/>
                  <a:pt x="501" y="4"/>
                  <a:pt x="514" y="4"/>
                </a:cubicBezTo>
                <a:cubicBezTo>
                  <a:pt x="570" y="4"/>
                  <a:pt x="570" y="4"/>
                  <a:pt x="570" y="4"/>
                </a:cubicBezTo>
                <a:cubicBezTo>
                  <a:pt x="601" y="4"/>
                  <a:pt x="626" y="24"/>
                  <a:pt x="626" y="68"/>
                </a:cubicBezTo>
                <a:cubicBezTo>
                  <a:pt x="626" y="104"/>
                  <a:pt x="606" y="132"/>
                  <a:pt x="570" y="132"/>
                </a:cubicBezTo>
                <a:cubicBezTo>
                  <a:pt x="529" y="132"/>
                  <a:pt x="529" y="132"/>
                  <a:pt x="529" y="132"/>
                </a:cubicBezTo>
                <a:cubicBezTo>
                  <a:pt x="529" y="185"/>
                  <a:pt x="529" y="185"/>
                  <a:pt x="529" y="185"/>
                </a:cubicBezTo>
                <a:cubicBezTo>
                  <a:pt x="529" y="198"/>
                  <a:pt x="522" y="207"/>
                  <a:pt x="511" y="207"/>
                </a:cubicBezTo>
                <a:cubicBezTo>
                  <a:pt x="500" y="207"/>
                  <a:pt x="493" y="198"/>
                  <a:pt x="493" y="185"/>
                </a:cubicBezTo>
                <a:lnTo>
                  <a:pt x="493" y="31"/>
                </a:lnTo>
                <a:close/>
                <a:moveTo>
                  <a:pt x="529" y="96"/>
                </a:moveTo>
                <a:cubicBezTo>
                  <a:pt x="563" y="96"/>
                  <a:pt x="563" y="96"/>
                  <a:pt x="563" y="96"/>
                </a:cubicBezTo>
                <a:cubicBezTo>
                  <a:pt x="578" y="96"/>
                  <a:pt x="589" y="85"/>
                  <a:pt x="589" y="68"/>
                </a:cubicBezTo>
                <a:cubicBezTo>
                  <a:pt x="589" y="48"/>
                  <a:pt x="578" y="40"/>
                  <a:pt x="560" y="40"/>
                </a:cubicBezTo>
                <a:cubicBezTo>
                  <a:pt x="529" y="40"/>
                  <a:pt x="529" y="40"/>
                  <a:pt x="529" y="40"/>
                </a:cubicBezTo>
                <a:lnTo>
                  <a:pt x="529" y="96"/>
                </a:lnTo>
                <a:close/>
              </a:path>
            </a:pathLst>
          </a:custGeom>
          <a:solidFill>
            <a:srgbClr val="FFFFFF"/>
          </a:solidFill>
          <a:ln w="9525">
            <a:noFill/>
            <a:round/>
          </a:ln>
        </p:spPr>
        <p:txBody>
          <a:bodyPr lIns="108896" tIns="54448" rIns="108896" bIns="54448"/>
          <a:lstStyle/>
          <a:p>
            <a:endParaRPr lang="zh-CN" altLang="en-US"/>
          </a:p>
        </p:txBody>
      </p:sp>
      <p:sp>
        <p:nvSpPr>
          <p:cNvPr id="11" name="矩形 10"/>
          <p:cNvSpPr/>
          <p:nvPr/>
        </p:nvSpPr>
        <p:spPr>
          <a:xfrm>
            <a:off x="2668390" y="1794274"/>
            <a:ext cx="3003526" cy="1706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grpSp>
        <p:nvGrpSpPr>
          <p:cNvPr id="12" name="组合 25"/>
          <p:cNvGrpSpPr/>
          <p:nvPr/>
        </p:nvGrpSpPr>
        <p:grpSpPr bwMode="auto">
          <a:xfrm>
            <a:off x="2345330" y="1859713"/>
            <a:ext cx="2250387" cy="721080"/>
            <a:chOff x="2727864" y="1481619"/>
            <a:chExt cx="4415906" cy="494719"/>
          </a:xfrm>
          <a:solidFill>
            <a:srgbClr val="FCCF40"/>
          </a:solidFill>
        </p:grpSpPr>
        <p:sp>
          <p:nvSpPr>
            <p:cNvPr id="13" name="燕尾形 12"/>
            <p:cNvSpPr/>
            <p:nvPr/>
          </p:nvSpPr>
          <p:spPr>
            <a:xfrm rot="10800000">
              <a:off x="6121265" y="1481619"/>
              <a:ext cx="1022505" cy="49471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schemeClr val="tx1"/>
                </a:solidFill>
              </a:endParaRPr>
            </a:p>
          </p:txBody>
        </p:sp>
        <p:sp>
          <p:nvSpPr>
            <p:cNvPr id="14" name="矩形 13"/>
            <p:cNvSpPr/>
            <p:nvPr/>
          </p:nvSpPr>
          <p:spPr>
            <a:xfrm>
              <a:off x="2727864" y="1481619"/>
              <a:ext cx="3835887" cy="494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zh-CN" sz="2000" b="1" dirty="0" smtClean="0">
                  <a:solidFill>
                    <a:schemeClr val="tx1"/>
                  </a:solidFill>
                  <a:latin typeface="华文楷体" panose="02010600040101010101" pitchFamily="2" charset="-122"/>
                  <a:ea typeface="华文楷体" panose="02010600040101010101" pitchFamily="2" charset="-122"/>
                </a:rPr>
                <a:t>严禁违规兴建、装修楼堂馆所</a:t>
              </a:r>
              <a:endParaRPr lang="zh-CN" altLang="en-US" sz="2000" b="1" dirty="0">
                <a:solidFill>
                  <a:schemeClr val="tx1"/>
                </a:solidFill>
                <a:latin typeface="华文楷体" panose="02010600040101010101" pitchFamily="2" charset="-122"/>
                <a:ea typeface="华文楷体" panose="02010600040101010101" pitchFamily="2" charset="-122"/>
              </a:endParaRPr>
            </a:p>
          </p:txBody>
        </p:sp>
      </p:grpSp>
      <p:grpSp>
        <p:nvGrpSpPr>
          <p:cNvPr id="15" name="组合 29"/>
          <p:cNvGrpSpPr/>
          <p:nvPr/>
        </p:nvGrpSpPr>
        <p:grpSpPr>
          <a:xfrm>
            <a:off x="2354576" y="2788407"/>
            <a:ext cx="2197002" cy="642942"/>
            <a:chOff x="3222390" y="1345912"/>
            <a:chExt cx="4287890" cy="494719"/>
          </a:xfrm>
          <a:solidFill>
            <a:srgbClr val="005D98"/>
          </a:solidFill>
        </p:grpSpPr>
        <p:sp>
          <p:nvSpPr>
            <p:cNvPr id="16" name="燕尾形 15"/>
            <p:cNvSpPr/>
            <p:nvPr/>
          </p:nvSpPr>
          <p:spPr>
            <a:xfrm rot="10800000">
              <a:off x="6487384" y="1345912"/>
              <a:ext cx="1022896" cy="49471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schemeClr val="tx1"/>
                </a:solidFill>
              </a:endParaRPr>
            </a:p>
          </p:txBody>
        </p:sp>
        <p:sp>
          <p:nvSpPr>
            <p:cNvPr id="17" name="矩形 16"/>
            <p:cNvSpPr/>
            <p:nvPr/>
          </p:nvSpPr>
          <p:spPr>
            <a:xfrm>
              <a:off x="3222390" y="1345913"/>
              <a:ext cx="3835400" cy="4947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zh-CN" sz="2000" b="1" dirty="0" smtClean="0">
                  <a:latin typeface="华文楷体" panose="02010600040101010101" pitchFamily="2" charset="-122"/>
                  <a:ea typeface="华文楷体" panose="02010600040101010101" pitchFamily="2" charset="-122"/>
                </a:rPr>
                <a:t>严禁违规用房</a:t>
              </a:r>
              <a:endParaRPr lang="zh-CN" altLang="zh-CN" sz="2000" b="1" dirty="0">
                <a:latin typeface="华文楷体" panose="02010600040101010101" pitchFamily="2" charset="-122"/>
                <a:ea typeface="华文楷体" panose="02010600040101010101" pitchFamily="2" charset="-122"/>
              </a:endParaRPr>
            </a:p>
          </p:txBody>
        </p:sp>
      </p:grpSp>
      <p:sp>
        <p:nvSpPr>
          <p:cNvPr id="18" name="等腰三角形 17"/>
          <p:cNvSpPr/>
          <p:nvPr/>
        </p:nvSpPr>
        <p:spPr>
          <a:xfrm flipH="1" flipV="1">
            <a:off x="2345961" y="2574093"/>
            <a:ext cx="303370" cy="142908"/>
          </a:xfrm>
          <a:prstGeom prst="triangle">
            <a:avLst>
              <a:gd name="adj"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sp>
        <p:nvSpPr>
          <p:cNvPr id="19" name="等腰三角形 18"/>
          <p:cNvSpPr/>
          <p:nvPr/>
        </p:nvSpPr>
        <p:spPr>
          <a:xfrm flipH="1" flipV="1">
            <a:off x="2363605" y="3431349"/>
            <a:ext cx="306546" cy="141321"/>
          </a:xfrm>
          <a:prstGeom prst="triangle">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sp>
        <p:nvSpPr>
          <p:cNvPr id="22" name="等腰三角形 21"/>
          <p:cNvSpPr/>
          <p:nvPr/>
        </p:nvSpPr>
        <p:spPr>
          <a:xfrm flipH="1" flipV="1">
            <a:off x="6919716" y="2429662"/>
            <a:ext cx="393905" cy="146084"/>
          </a:xfrm>
          <a:prstGeom prst="triangle">
            <a:avLst>
              <a:gd name="adj"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graphicFrame>
        <p:nvGraphicFramePr>
          <p:cNvPr id="23" name="表格 22"/>
          <p:cNvGraphicFramePr>
            <a:graphicFrameLocks noGrp="1"/>
          </p:cNvGraphicFramePr>
          <p:nvPr/>
        </p:nvGraphicFramePr>
        <p:xfrm>
          <a:off x="6480227" y="2910056"/>
          <a:ext cx="5119674" cy="2377126"/>
        </p:xfrm>
        <a:graphic>
          <a:graphicData uri="http://schemas.openxmlformats.org/drawingml/2006/table">
            <a:tbl>
              <a:tblPr firstRow="1" firstCol="1" bandRow="1">
                <a:tableStyleId>{B301B821-A1FF-4177-AEE7-76D212191A09}</a:tableStyleId>
              </a:tblPr>
              <a:tblGrid>
                <a:gridCol w="2047840"/>
                <a:gridCol w="3071834"/>
              </a:tblGrid>
              <a:tr h="395470">
                <a:tc>
                  <a:txBody>
                    <a:bodyPr/>
                    <a:lstStyle/>
                    <a:p>
                      <a:pPr algn="ctr">
                        <a:lnSpc>
                          <a:spcPts val="2600"/>
                        </a:lnSpc>
                        <a:spcAft>
                          <a:spcPts val="0"/>
                        </a:spcAft>
                      </a:pPr>
                      <a:r>
                        <a:rPr lang="zh-CN" sz="2000" kern="100" dirty="0" smtClean="0">
                          <a:effectLst/>
                          <a:latin typeface="华文楷体" panose="02010600040101010101" pitchFamily="2" charset="-122"/>
                          <a:ea typeface="华文楷体" panose="02010600040101010101" pitchFamily="2" charset="-122"/>
                        </a:rPr>
                        <a:t>人员</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c>
                  <a:txBody>
                    <a:bodyPr/>
                    <a:lstStyle/>
                    <a:p>
                      <a:pPr algn="ctr">
                        <a:lnSpc>
                          <a:spcPts val="2600"/>
                        </a:lnSpc>
                        <a:spcAft>
                          <a:spcPts val="0"/>
                        </a:spcAft>
                      </a:pPr>
                      <a:r>
                        <a:rPr lang="zh-CN" sz="2000" kern="100" dirty="0">
                          <a:effectLst/>
                          <a:latin typeface="华文楷体" panose="02010600040101010101" pitchFamily="2" charset="-122"/>
                          <a:ea typeface="华文楷体" panose="02010600040101010101" pitchFamily="2" charset="-122"/>
                        </a:rPr>
                        <a:t>使用面积（平方米</a:t>
                      </a:r>
                      <a:r>
                        <a:rPr lang="en-US" sz="2000" kern="100" dirty="0">
                          <a:effectLst/>
                          <a:latin typeface="华文楷体" panose="02010600040101010101" pitchFamily="2" charset="-122"/>
                          <a:ea typeface="华文楷体" panose="02010600040101010101" pitchFamily="2" charset="-122"/>
                        </a:rPr>
                        <a:t>/</a:t>
                      </a:r>
                      <a:r>
                        <a:rPr lang="zh-CN" sz="2000" kern="100" dirty="0">
                          <a:effectLst/>
                          <a:latin typeface="华文楷体" panose="02010600040101010101" pitchFamily="2" charset="-122"/>
                          <a:ea typeface="华文楷体" panose="02010600040101010101" pitchFamily="2" charset="-122"/>
                        </a:rPr>
                        <a:t>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r>
              <a:tr h="330276">
                <a:tc>
                  <a:txBody>
                    <a:bodyPr/>
                    <a:lstStyle/>
                    <a:p>
                      <a:pPr algn="ctr">
                        <a:lnSpc>
                          <a:spcPts val="2600"/>
                        </a:lnSpc>
                        <a:spcAft>
                          <a:spcPts val="0"/>
                        </a:spcAft>
                      </a:pPr>
                      <a:r>
                        <a:rPr lang="zh-CN" sz="2000" kern="100" dirty="0">
                          <a:effectLst/>
                          <a:latin typeface="华文楷体" panose="02010600040101010101" pitchFamily="2" charset="-122"/>
                          <a:ea typeface="华文楷体" panose="02010600040101010101" pitchFamily="2" charset="-122"/>
                        </a:rPr>
                        <a:t>省部级副职</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c>
                  <a:txBody>
                    <a:bodyPr/>
                    <a:lstStyle/>
                    <a:p>
                      <a:pPr algn="ctr">
                        <a:lnSpc>
                          <a:spcPts val="2600"/>
                        </a:lnSpc>
                        <a:spcAft>
                          <a:spcPts val="0"/>
                        </a:spcAft>
                      </a:pPr>
                      <a:r>
                        <a:rPr lang="en-US" sz="2000" kern="100" dirty="0">
                          <a:effectLst/>
                          <a:latin typeface="华文楷体" panose="02010600040101010101" pitchFamily="2" charset="-122"/>
                          <a:ea typeface="华文楷体" panose="02010600040101010101" pitchFamily="2" charset="-122"/>
                        </a:rPr>
                        <a:t>42</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r>
              <a:tr h="330276">
                <a:tc>
                  <a:txBody>
                    <a:bodyPr/>
                    <a:lstStyle/>
                    <a:p>
                      <a:pPr algn="ctr">
                        <a:lnSpc>
                          <a:spcPts val="2600"/>
                        </a:lnSpc>
                        <a:spcAft>
                          <a:spcPts val="0"/>
                        </a:spcAft>
                      </a:pPr>
                      <a:r>
                        <a:rPr lang="zh-CN" sz="2000" kern="100" dirty="0">
                          <a:effectLst/>
                          <a:latin typeface="华文楷体" panose="02010600040101010101" pitchFamily="2" charset="-122"/>
                          <a:ea typeface="华文楷体" panose="02010600040101010101" pitchFamily="2" charset="-122"/>
                        </a:rPr>
                        <a:t>正厅（局）级</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c>
                  <a:txBody>
                    <a:bodyPr/>
                    <a:lstStyle/>
                    <a:p>
                      <a:pPr algn="ctr">
                        <a:lnSpc>
                          <a:spcPts val="2600"/>
                        </a:lnSpc>
                        <a:spcAft>
                          <a:spcPts val="0"/>
                        </a:spcAft>
                      </a:pPr>
                      <a:r>
                        <a:rPr lang="en-US" sz="2000" kern="100" dirty="0">
                          <a:effectLst/>
                          <a:latin typeface="华文楷体" panose="02010600040101010101" pitchFamily="2" charset="-122"/>
                          <a:ea typeface="华文楷体" panose="02010600040101010101" pitchFamily="2" charset="-122"/>
                        </a:rPr>
                        <a:t>30</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r>
              <a:tr h="330276">
                <a:tc>
                  <a:txBody>
                    <a:bodyPr/>
                    <a:lstStyle/>
                    <a:p>
                      <a:pPr algn="ctr">
                        <a:lnSpc>
                          <a:spcPts val="2600"/>
                        </a:lnSpc>
                        <a:spcAft>
                          <a:spcPts val="0"/>
                        </a:spcAft>
                      </a:pPr>
                      <a:r>
                        <a:rPr lang="zh-CN" sz="2000" kern="100" dirty="0">
                          <a:effectLst/>
                          <a:latin typeface="华文楷体" panose="02010600040101010101" pitchFamily="2" charset="-122"/>
                          <a:ea typeface="华文楷体" panose="02010600040101010101" pitchFamily="2" charset="-122"/>
                        </a:rPr>
                        <a:t>副厅（局）级</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c>
                  <a:txBody>
                    <a:bodyPr/>
                    <a:lstStyle/>
                    <a:p>
                      <a:pPr algn="ctr">
                        <a:lnSpc>
                          <a:spcPts val="2600"/>
                        </a:lnSpc>
                        <a:spcAft>
                          <a:spcPts val="0"/>
                        </a:spcAft>
                      </a:pPr>
                      <a:r>
                        <a:rPr lang="en-US" sz="2000" kern="100" dirty="0">
                          <a:effectLst/>
                          <a:latin typeface="华文楷体" panose="02010600040101010101" pitchFamily="2" charset="-122"/>
                          <a:ea typeface="华文楷体" panose="02010600040101010101" pitchFamily="2" charset="-122"/>
                        </a:rPr>
                        <a:t>24</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r>
              <a:tr h="330276">
                <a:tc>
                  <a:txBody>
                    <a:bodyPr/>
                    <a:lstStyle/>
                    <a:p>
                      <a:pPr algn="ctr">
                        <a:lnSpc>
                          <a:spcPts val="2600"/>
                        </a:lnSpc>
                        <a:spcAft>
                          <a:spcPts val="0"/>
                        </a:spcAft>
                      </a:pPr>
                      <a:r>
                        <a:rPr lang="zh-CN" sz="2000" kern="100" dirty="0">
                          <a:effectLst/>
                          <a:latin typeface="华文楷体" panose="02010600040101010101" pitchFamily="2" charset="-122"/>
                          <a:ea typeface="华文楷体" panose="02010600040101010101" pitchFamily="2" charset="-122"/>
                        </a:rPr>
                        <a:t>正处级</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c>
                  <a:txBody>
                    <a:bodyPr/>
                    <a:lstStyle/>
                    <a:p>
                      <a:pPr algn="ctr">
                        <a:lnSpc>
                          <a:spcPts val="2600"/>
                        </a:lnSpc>
                        <a:spcAft>
                          <a:spcPts val="0"/>
                        </a:spcAft>
                      </a:pPr>
                      <a:r>
                        <a:rPr lang="en-US" sz="2000" kern="100" dirty="0">
                          <a:effectLst/>
                          <a:latin typeface="华文楷体" panose="02010600040101010101" pitchFamily="2" charset="-122"/>
                          <a:ea typeface="华文楷体" panose="02010600040101010101" pitchFamily="2" charset="-122"/>
                        </a:rPr>
                        <a:t>18</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r>
              <a:tr h="330276">
                <a:tc>
                  <a:txBody>
                    <a:bodyPr/>
                    <a:lstStyle/>
                    <a:p>
                      <a:pPr algn="ctr">
                        <a:lnSpc>
                          <a:spcPts val="2600"/>
                        </a:lnSpc>
                        <a:spcAft>
                          <a:spcPts val="0"/>
                        </a:spcAft>
                      </a:pPr>
                      <a:r>
                        <a:rPr lang="zh-CN" sz="2000" kern="100" dirty="0">
                          <a:effectLst/>
                          <a:latin typeface="华文楷体" panose="02010600040101010101" pitchFamily="2" charset="-122"/>
                          <a:ea typeface="华文楷体" panose="02010600040101010101" pitchFamily="2" charset="-122"/>
                        </a:rPr>
                        <a:t>副处级</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c>
                  <a:txBody>
                    <a:bodyPr/>
                    <a:lstStyle/>
                    <a:p>
                      <a:pPr algn="ctr">
                        <a:lnSpc>
                          <a:spcPts val="2600"/>
                        </a:lnSpc>
                        <a:spcAft>
                          <a:spcPts val="0"/>
                        </a:spcAft>
                      </a:pPr>
                      <a:r>
                        <a:rPr lang="en-US" sz="2000" kern="100" dirty="0">
                          <a:effectLst/>
                          <a:latin typeface="华文楷体" panose="02010600040101010101" pitchFamily="2" charset="-122"/>
                          <a:ea typeface="华文楷体" panose="02010600040101010101" pitchFamily="2" charset="-122"/>
                        </a:rPr>
                        <a:t>12</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r>
              <a:tr h="330276">
                <a:tc>
                  <a:txBody>
                    <a:bodyPr/>
                    <a:lstStyle/>
                    <a:p>
                      <a:pPr algn="ctr">
                        <a:lnSpc>
                          <a:spcPts val="2600"/>
                        </a:lnSpc>
                        <a:spcAft>
                          <a:spcPts val="0"/>
                        </a:spcAft>
                      </a:pPr>
                      <a:r>
                        <a:rPr lang="zh-CN" sz="2000" kern="100" dirty="0">
                          <a:effectLst/>
                          <a:latin typeface="华文楷体" panose="02010600040101010101" pitchFamily="2" charset="-122"/>
                          <a:ea typeface="华文楷体" panose="02010600040101010101" pitchFamily="2" charset="-122"/>
                        </a:rPr>
                        <a:t>处级以下</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c>
                  <a:txBody>
                    <a:bodyPr/>
                    <a:lstStyle/>
                    <a:p>
                      <a:pPr algn="ctr">
                        <a:lnSpc>
                          <a:spcPts val="2600"/>
                        </a:lnSpc>
                        <a:spcAft>
                          <a:spcPts val="0"/>
                        </a:spcAft>
                      </a:pPr>
                      <a:r>
                        <a:rPr lang="en-US" sz="2000" kern="100" dirty="0">
                          <a:effectLst/>
                          <a:latin typeface="华文楷体" panose="02010600040101010101" pitchFamily="2" charset="-122"/>
                          <a:ea typeface="华文楷体" panose="02010600040101010101" pitchFamily="2" charset="-122"/>
                        </a:rPr>
                        <a:t>9</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628" marR="68628" marT="0" marB="0"/>
                </a:tc>
              </a:tr>
            </a:tbl>
          </a:graphicData>
        </a:graphic>
      </p:graphicFrame>
      <p:grpSp>
        <p:nvGrpSpPr>
          <p:cNvPr id="28" name="组合 27"/>
          <p:cNvGrpSpPr/>
          <p:nvPr/>
        </p:nvGrpSpPr>
        <p:grpSpPr>
          <a:xfrm>
            <a:off x="6456365" y="1786720"/>
            <a:ext cx="4286281" cy="691657"/>
            <a:chOff x="5456233" y="3786984"/>
            <a:chExt cx="4286281" cy="691657"/>
          </a:xfrm>
        </p:grpSpPr>
        <p:grpSp>
          <p:nvGrpSpPr>
            <p:cNvPr id="24" name="组合 25"/>
            <p:cNvGrpSpPr/>
            <p:nvPr/>
          </p:nvGrpSpPr>
          <p:grpSpPr bwMode="auto">
            <a:xfrm>
              <a:off x="5910983" y="3786984"/>
              <a:ext cx="3502286" cy="658882"/>
              <a:chOff x="2727864" y="1481619"/>
              <a:chExt cx="4415904" cy="494719"/>
            </a:xfrm>
            <a:solidFill>
              <a:srgbClr val="FCCF40"/>
            </a:solidFill>
          </p:grpSpPr>
          <p:sp>
            <p:nvSpPr>
              <p:cNvPr id="25" name="燕尾形 24"/>
              <p:cNvSpPr/>
              <p:nvPr/>
            </p:nvSpPr>
            <p:spPr>
              <a:xfrm rot="10800000">
                <a:off x="6121263" y="1481619"/>
                <a:ext cx="1022505" cy="494719"/>
              </a:xfrm>
              <a:prstGeom prst="chevr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schemeClr val="tx1"/>
                  </a:solidFill>
                </a:endParaRPr>
              </a:p>
            </p:txBody>
          </p:sp>
          <p:sp>
            <p:nvSpPr>
              <p:cNvPr id="26" name="矩形 25"/>
              <p:cNvSpPr/>
              <p:nvPr/>
            </p:nvSpPr>
            <p:spPr>
              <a:xfrm>
                <a:off x="2727864" y="1481619"/>
                <a:ext cx="3835887" cy="49471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27" name="矩形 37"/>
            <p:cNvSpPr>
              <a:spLocks noChangeArrowheads="1"/>
            </p:cNvSpPr>
            <p:nvPr/>
          </p:nvSpPr>
          <p:spPr bwMode="auto">
            <a:xfrm>
              <a:off x="5456233" y="3786984"/>
              <a:ext cx="4286281" cy="691657"/>
            </a:xfrm>
            <a:prstGeom prst="rect">
              <a:avLst/>
            </a:prstGeom>
            <a:noFill/>
            <a:ln w="9525">
              <a:noFill/>
              <a:miter lim="800000"/>
            </a:ln>
          </p:spPr>
          <p:txBody>
            <a:bodyPr wrap="square" lIns="108896" tIns="54448" rIns="108896" bIns="54448">
              <a:spAutoFit/>
            </a:bodyPr>
            <a:lstStyle/>
            <a:p>
              <a:pPr indent="544195" algn="just">
                <a:lnSpc>
                  <a:spcPct val="135000"/>
                </a:lnSpc>
                <a:spcAft>
                  <a:spcPts val="715"/>
                </a:spcAft>
              </a:pPr>
              <a:r>
                <a:rPr lang="zh-CN" altLang="zh-CN" sz="2800" b="1" dirty="0">
                  <a:solidFill>
                    <a:schemeClr val="bg1"/>
                  </a:solidFill>
                  <a:latin typeface="微软雅黑" panose="020B0503020204020204" pitchFamily="34" charset="-122"/>
                  <a:ea typeface="微软雅黑" panose="020B0503020204020204" pitchFamily="34" charset="-122"/>
                </a:rPr>
                <a:t>办公用房面积标准</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9"/>
          <p:cNvGrpSpPr/>
          <p:nvPr/>
        </p:nvGrpSpPr>
        <p:grpSpPr>
          <a:xfrm>
            <a:off x="1527143" y="215081"/>
            <a:ext cx="8501122" cy="857259"/>
            <a:chOff x="6339097" y="1573726"/>
            <a:chExt cx="3744416" cy="838161"/>
          </a:xfrm>
        </p:grpSpPr>
        <p:sp>
          <p:nvSpPr>
            <p:cNvPr id="12" name="圆角矩形 11"/>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3" name="矩形 12"/>
            <p:cNvSpPr/>
            <p:nvPr/>
          </p:nvSpPr>
          <p:spPr>
            <a:xfrm>
              <a:off x="6697315" y="1586473"/>
              <a:ext cx="3156838" cy="825414"/>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4" name="单圆角矩形 13"/>
          <p:cNvSpPr/>
          <p:nvPr/>
        </p:nvSpPr>
        <p:spPr>
          <a:xfrm>
            <a:off x="551709" y="3142178"/>
            <a:ext cx="1761252" cy="1287748"/>
          </a:xfrm>
          <a:prstGeom prst="snip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因 公</a:t>
            </a:r>
            <a:endPar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出国境</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6636901" y="1429530"/>
            <a:ext cx="3748554" cy="4929222"/>
          </a:xfrm>
          <a:prstGeom prst="rect">
            <a:avLst/>
          </a:prstGeom>
        </p:spPr>
        <p:style>
          <a:lnRef idx="2">
            <a:schemeClr val="accent1"/>
          </a:lnRef>
          <a:fillRef idx="1">
            <a:schemeClr val="lt1"/>
          </a:fillRef>
          <a:effectRef idx="0">
            <a:schemeClr val="accent1"/>
          </a:effectRef>
          <a:fontRef idx="minor">
            <a:schemeClr val="dk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sp>
        <p:nvSpPr>
          <p:cNvPr id="16" name="矩形 15"/>
          <p:cNvSpPr/>
          <p:nvPr/>
        </p:nvSpPr>
        <p:spPr>
          <a:xfrm>
            <a:off x="2523107" y="1358092"/>
            <a:ext cx="3576068" cy="4989080"/>
          </a:xfrm>
          <a:prstGeom prst="rect">
            <a:avLst/>
          </a:prstGeom>
        </p:spPr>
        <p:style>
          <a:lnRef idx="2">
            <a:schemeClr val="accent1"/>
          </a:lnRef>
          <a:fillRef idx="1">
            <a:schemeClr val="lt1"/>
          </a:fillRef>
          <a:effectRef idx="0">
            <a:schemeClr val="accent1"/>
          </a:effectRef>
          <a:fontRef idx="minor">
            <a:schemeClr val="dk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grpSp>
        <p:nvGrpSpPr>
          <p:cNvPr id="18" name="组合 25"/>
          <p:cNvGrpSpPr/>
          <p:nvPr/>
        </p:nvGrpSpPr>
        <p:grpSpPr bwMode="auto">
          <a:xfrm>
            <a:off x="2538770" y="1429530"/>
            <a:ext cx="2345959" cy="495415"/>
            <a:chOff x="2727864" y="1481619"/>
            <a:chExt cx="4415904" cy="494719"/>
          </a:xfrm>
          <a:solidFill>
            <a:srgbClr val="FCCF40"/>
          </a:solidFill>
        </p:grpSpPr>
        <p:sp>
          <p:nvSpPr>
            <p:cNvPr id="19" name="燕尾形 18"/>
            <p:cNvSpPr/>
            <p:nvPr/>
          </p:nvSpPr>
          <p:spPr>
            <a:xfrm rot="10800000">
              <a:off x="6121263" y="1481619"/>
              <a:ext cx="1022505" cy="49471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schemeClr val="tx1"/>
                </a:solidFill>
              </a:endParaRPr>
            </a:p>
          </p:txBody>
        </p:sp>
        <p:sp>
          <p:nvSpPr>
            <p:cNvPr id="20" name="矩形 19"/>
            <p:cNvSpPr/>
            <p:nvPr/>
          </p:nvSpPr>
          <p:spPr>
            <a:xfrm>
              <a:off x="2727864" y="1481619"/>
              <a:ext cx="3835887" cy="494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grpSp>
        <p:nvGrpSpPr>
          <p:cNvPr id="21" name="组合 29"/>
          <p:cNvGrpSpPr/>
          <p:nvPr/>
        </p:nvGrpSpPr>
        <p:grpSpPr>
          <a:xfrm>
            <a:off x="6670679" y="1506202"/>
            <a:ext cx="2358683" cy="494832"/>
            <a:chOff x="2727864" y="1481619"/>
            <a:chExt cx="4415904" cy="494719"/>
          </a:xfrm>
          <a:solidFill>
            <a:srgbClr val="005D98"/>
          </a:solidFill>
        </p:grpSpPr>
        <p:sp>
          <p:nvSpPr>
            <p:cNvPr id="22" name="燕尾形 21"/>
            <p:cNvSpPr/>
            <p:nvPr/>
          </p:nvSpPr>
          <p:spPr>
            <a:xfrm rot="10800000">
              <a:off x="6120871" y="1481619"/>
              <a:ext cx="1022897" cy="49471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schemeClr val="tx1"/>
                </a:solidFill>
              </a:endParaRPr>
            </a:p>
          </p:txBody>
        </p:sp>
        <p:sp>
          <p:nvSpPr>
            <p:cNvPr id="23" name="矩形 22"/>
            <p:cNvSpPr/>
            <p:nvPr/>
          </p:nvSpPr>
          <p:spPr>
            <a:xfrm>
              <a:off x="2727864" y="1481620"/>
              <a:ext cx="3835400" cy="4947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sp>
        <p:nvSpPr>
          <p:cNvPr id="24" name="等腰三角形 23"/>
          <p:cNvSpPr/>
          <p:nvPr/>
        </p:nvSpPr>
        <p:spPr>
          <a:xfrm flipH="1" flipV="1">
            <a:off x="2527275" y="1929596"/>
            <a:ext cx="317665" cy="166727"/>
          </a:xfrm>
          <a:prstGeom prst="triangle">
            <a:avLst>
              <a:gd name="adj"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sp>
        <p:nvSpPr>
          <p:cNvPr id="25" name="等腰三角形 24"/>
          <p:cNvSpPr/>
          <p:nvPr/>
        </p:nvSpPr>
        <p:spPr>
          <a:xfrm flipH="1" flipV="1">
            <a:off x="6670679" y="1977184"/>
            <a:ext cx="319253" cy="166726"/>
          </a:xfrm>
          <a:prstGeom prst="triangle">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noProof="1"/>
          </a:p>
        </p:txBody>
      </p:sp>
      <p:sp>
        <p:nvSpPr>
          <p:cNvPr id="26" name="矩形 12"/>
          <p:cNvSpPr>
            <a:spLocks noChangeArrowheads="1"/>
          </p:cNvSpPr>
          <p:nvPr/>
        </p:nvSpPr>
        <p:spPr bwMode="auto">
          <a:xfrm>
            <a:off x="2856683" y="1450305"/>
            <a:ext cx="1451025" cy="479291"/>
          </a:xfrm>
          <a:prstGeom prst="rect">
            <a:avLst/>
          </a:prstGeom>
          <a:noFill/>
          <a:ln w="9525">
            <a:noFill/>
            <a:miter lim="800000"/>
          </a:ln>
        </p:spPr>
        <p:txBody>
          <a:bodyPr wrap="none" lIns="108896" tIns="54448" rIns="108896" bIns="54448">
            <a:spAutoFit/>
          </a:bodyPr>
          <a:lstStyle/>
          <a:p>
            <a:pPr eaLnBrk="1" hangingPunct="1">
              <a:buFont typeface="Arial" panose="020B0604020202020204" pitchFamily="34" charset="0"/>
              <a:buNone/>
            </a:pPr>
            <a:r>
              <a:rPr lang="zh-CN" altLang="en-US" b="1" dirty="0">
                <a:latin typeface="华文楷体" panose="02010600040101010101" pitchFamily="2" charset="-122"/>
                <a:ea typeface="华文楷体" panose="02010600040101010101" pitchFamily="2" charset="-122"/>
              </a:rPr>
              <a:t>红线禁令</a:t>
            </a:r>
            <a:endParaRPr lang="zh-CN" altLang="en-US" b="1" dirty="0">
              <a:latin typeface="华文楷体" panose="02010600040101010101" pitchFamily="2" charset="-122"/>
              <a:ea typeface="华文楷体" panose="02010600040101010101" pitchFamily="2" charset="-122"/>
            </a:endParaRPr>
          </a:p>
        </p:txBody>
      </p:sp>
      <p:sp>
        <p:nvSpPr>
          <p:cNvPr id="27" name="矩形 13"/>
          <p:cNvSpPr>
            <a:spLocks noChangeArrowheads="1"/>
          </p:cNvSpPr>
          <p:nvPr/>
        </p:nvSpPr>
        <p:spPr bwMode="auto">
          <a:xfrm>
            <a:off x="6599241" y="2033383"/>
            <a:ext cx="3812012" cy="4111055"/>
          </a:xfrm>
          <a:prstGeom prst="rect">
            <a:avLst/>
          </a:prstGeom>
          <a:noFill/>
          <a:ln w="9525">
            <a:noFill/>
            <a:miter lim="800000"/>
          </a:ln>
        </p:spPr>
        <p:txBody>
          <a:bodyPr wrap="square" lIns="108896" tIns="54448" rIns="108896" bIns="54448">
            <a:spAutoFit/>
          </a:bodyPr>
          <a:lstStyle/>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严禁未经批准擅持因私证照出国（境）执行公务或采取公派批准而擅持因私证照出访</a:t>
            </a:r>
            <a:endParaRPr lang="zh-CN" altLang="zh-CN" sz="2000" b="1" dirty="0">
              <a:latin typeface="华文楷体" panose="02010600040101010101" pitchFamily="2" charset="-122"/>
              <a:ea typeface="华文楷体" panose="02010600040101010101" pitchFamily="2" charset="-122"/>
            </a:endParaRPr>
          </a:p>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严禁在国</a:t>
            </a:r>
            <a:r>
              <a:rPr lang="en-US" altLang="zh-CN"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境</a:t>
            </a:r>
            <a:r>
              <a:rPr lang="en-US" altLang="zh-CN"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外擅自脱离组织</a:t>
            </a:r>
            <a:endParaRPr lang="zh-CN" altLang="zh-CN" sz="2000" b="1" dirty="0">
              <a:latin typeface="华文楷体" panose="02010600040101010101" pitchFamily="2" charset="-122"/>
              <a:ea typeface="华文楷体" panose="02010600040101010101" pitchFamily="2" charset="-122"/>
            </a:endParaRPr>
          </a:p>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严禁不当谋求公款出国</a:t>
            </a:r>
            <a:r>
              <a:rPr lang="en-US" altLang="zh-CN"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境</a:t>
            </a:r>
            <a:r>
              <a:rPr lang="en-US" altLang="zh-CN" sz="2000" b="1" dirty="0">
                <a:latin typeface="华文楷体" panose="02010600040101010101" pitchFamily="2" charset="-122"/>
                <a:ea typeface="华文楷体" panose="02010600040101010101" pitchFamily="2" charset="-122"/>
              </a:rPr>
              <a:t>)</a:t>
            </a:r>
            <a:endParaRPr lang="zh-CN" altLang="zh-CN" sz="2000" b="1" dirty="0">
              <a:latin typeface="华文楷体" panose="02010600040101010101" pitchFamily="2" charset="-122"/>
              <a:ea typeface="华文楷体" panose="02010600040101010101" pitchFamily="2" charset="-122"/>
            </a:endParaRPr>
          </a:p>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严禁擅自延长在国</a:t>
            </a:r>
            <a:r>
              <a:rPr lang="en-US" altLang="zh-CN"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境</a:t>
            </a:r>
            <a:r>
              <a:rPr lang="en-US" altLang="zh-CN"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外期限或变更路线</a:t>
            </a:r>
            <a:endParaRPr lang="zh-CN" altLang="zh-CN" sz="2000" b="1" dirty="0">
              <a:latin typeface="华文楷体" panose="02010600040101010101" pitchFamily="2" charset="-122"/>
              <a:ea typeface="华文楷体" panose="02010600040101010101" pitchFamily="2" charset="-122"/>
            </a:endParaRPr>
          </a:p>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严禁境外违法犯罪或不尊重宗教习俗</a:t>
            </a:r>
            <a:endParaRPr lang="zh-CN" altLang="zh-CN" sz="2000" b="1" dirty="0">
              <a:latin typeface="华文楷体" panose="02010600040101010101" pitchFamily="2" charset="-122"/>
              <a:ea typeface="华文楷体" panose="02010600040101010101" pitchFamily="2" charset="-122"/>
            </a:endParaRPr>
          </a:p>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不得报销未经学校外事主管部门审批同意的出国出境费用</a:t>
            </a:r>
            <a:endParaRPr lang="zh-CN" altLang="en-US" sz="2000" b="1" dirty="0">
              <a:latin typeface="华文楷体" panose="02010600040101010101" pitchFamily="2" charset="-122"/>
              <a:ea typeface="华文楷体" panose="02010600040101010101" pitchFamily="2" charset="-122"/>
            </a:endParaRPr>
          </a:p>
        </p:txBody>
      </p:sp>
      <p:sp>
        <p:nvSpPr>
          <p:cNvPr id="28" name="矩形 15"/>
          <p:cNvSpPr>
            <a:spLocks noChangeArrowheads="1"/>
          </p:cNvSpPr>
          <p:nvPr/>
        </p:nvSpPr>
        <p:spPr bwMode="auto">
          <a:xfrm>
            <a:off x="2570832" y="2055408"/>
            <a:ext cx="3385467" cy="3803278"/>
          </a:xfrm>
          <a:prstGeom prst="rect">
            <a:avLst/>
          </a:prstGeom>
          <a:noFill/>
          <a:ln w="9525">
            <a:noFill/>
            <a:miter lim="800000"/>
          </a:ln>
        </p:spPr>
        <p:txBody>
          <a:bodyPr wrap="square" lIns="108896" tIns="54448" rIns="108896" bIns="54448">
            <a:spAutoFit/>
          </a:bodyPr>
          <a:lstStyle/>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严禁私自携带、寄递反党读物和视听资料出入境</a:t>
            </a:r>
            <a:endParaRPr lang="zh-CN" altLang="zh-CN" sz="2000" b="1" dirty="0">
              <a:latin typeface="华文楷体" panose="02010600040101010101" pitchFamily="2" charset="-122"/>
              <a:ea typeface="华文楷体" panose="02010600040101010101" pitchFamily="2" charset="-122"/>
            </a:endParaRPr>
          </a:p>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严禁叛逃行为</a:t>
            </a:r>
            <a:endParaRPr lang="zh-CN" altLang="zh-CN" sz="2000" b="1" dirty="0">
              <a:latin typeface="华文楷体" panose="02010600040101010101" pitchFamily="2" charset="-122"/>
              <a:ea typeface="华文楷体" panose="02010600040101010101" pitchFamily="2" charset="-122"/>
            </a:endParaRPr>
          </a:p>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严禁在国</a:t>
            </a:r>
            <a:r>
              <a:rPr lang="en-US" altLang="zh-CN"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境</a:t>
            </a:r>
            <a:r>
              <a:rPr lang="en-US" altLang="zh-CN"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外公开发表反党言论</a:t>
            </a:r>
            <a:endParaRPr lang="zh-CN" altLang="zh-CN" sz="2000" b="1" dirty="0">
              <a:latin typeface="华文楷体" panose="02010600040101010101" pitchFamily="2" charset="-122"/>
              <a:ea typeface="华文楷体" panose="02010600040101010101" pitchFamily="2" charset="-122"/>
            </a:endParaRPr>
          </a:p>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严禁在涉外活动中损害党和国家利益</a:t>
            </a:r>
            <a:endParaRPr lang="zh-CN" altLang="zh-CN" sz="2000" b="1" dirty="0">
              <a:latin typeface="华文楷体" panose="02010600040101010101" pitchFamily="2" charset="-122"/>
              <a:ea typeface="华文楷体" panose="02010600040101010101" pitchFamily="2" charset="-122"/>
            </a:endParaRPr>
          </a:p>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严禁违规获取外国身份</a:t>
            </a:r>
            <a:endParaRPr lang="zh-CN" altLang="zh-CN" sz="2000" b="1" dirty="0">
              <a:latin typeface="华文楷体" panose="02010600040101010101" pitchFamily="2" charset="-122"/>
              <a:ea typeface="华文楷体" panose="02010600040101010101" pitchFamily="2" charset="-122"/>
            </a:endParaRPr>
          </a:p>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严禁违规办理因私出国</a:t>
            </a:r>
            <a:r>
              <a:rPr lang="en-US" altLang="zh-CN"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境</a:t>
            </a:r>
            <a:r>
              <a:rPr lang="en-US" altLang="zh-CN"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证件</a:t>
            </a:r>
            <a:endParaRPr lang="zh-CN" altLang="zh-CN" sz="2000" b="1" dirty="0">
              <a:latin typeface="华文楷体" panose="02010600040101010101" pitchFamily="2" charset="-122"/>
              <a:ea typeface="华文楷体" panose="02010600040101010101" pitchFamily="2" charset="-122"/>
            </a:endParaRPr>
          </a:p>
          <a:p>
            <a:pPr marL="340360" indent="-340360" algn="just">
              <a:buFont typeface="Arial" panose="020B0604020202020204" pitchFamily="34" charset="0"/>
              <a:buChar char="•"/>
            </a:pPr>
            <a:r>
              <a:rPr lang="zh-CN" altLang="zh-CN" sz="2000" b="1" dirty="0">
                <a:latin typeface="华文楷体" panose="02010600040101010101" pitchFamily="2" charset="-122"/>
                <a:ea typeface="华文楷体" panose="02010600040101010101" pitchFamily="2" charset="-122"/>
              </a:rPr>
              <a:t>严禁将因公护照通过因私渠道送往使领馆办理签证</a:t>
            </a:r>
            <a:endParaRPr lang="zh-CN" altLang="en-US" sz="2000" b="1" dirty="0">
              <a:latin typeface="华文楷体" panose="02010600040101010101" pitchFamily="2" charset="-122"/>
              <a:ea typeface="华文楷体" panose="02010600040101010101" pitchFamily="2" charset="-122"/>
            </a:endParaRPr>
          </a:p>
        </p:txBody>
      </p:sp>
      <p:sp>
        <p:nvSpPr>
          <p:cNvPr id="29" name="矩形 12"/>
          <p:cNvSpPr>
            <a:spLocks noChangeArrowheads="1"/>
          </p:cNvSpPr>
          <p:nvPr/>
        </p:nvSpPr>
        <p:spPr bwMode="auto">
          <a:xfrm>
            <a:off x="6862728" y="1429530"/>
            <a:ext cx="1451025" cy="479291"/>
          </a:xfrm>
          <a:prstGeom prst="rect">
            <a:avLst/>
          </a:prstGeom>
          <a:noFill/>
          <a:ln w="9525">
            <a:noFill/>
            <a:miter lim="800000"/>
          </a:ln>
        </p:spPr>
        <p:txBody>
          <a:bodyPr wrap="none" lIns="108896" tIns="54448" rIns="108896" bIns="54448">
            <a:spAutoFit/>
          </a:bodyPr>
          <a:lstStyle/>
          <a:p>
            <a:r>
              <a:rPr lang="zh-CN" altLang="en-US" b="1" dirty="0">
                <a:solidFill>
                  <a:schemeClr val="bg1"/>
                </a:solidFill>
                <a:latin typeface="华文楷体" panose="02010600040101010101" pitchFamily="2" charset="-122"/>
                <a:ea typeface="华文楷体" panose="02010600040101010101" pitchFamily="2" charset="-122"/>
              </a:rPr>
              <a:t>红线禁令</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30" name="Freeform 118"/>
          <p:cNvSpPr>
            <a:spLocks noChangeArrowheads="1"/>
          </p:cNvSpPr>
          <p:nvPr/>
        </p:nvSpPr>
        <p:spPr bwMode="auto">
          <a:xfrm>
            <a:off x="10829636" y="1429530"/>
            <a:ext cx="592446" cy="593862"/>
          </a:xfrm>
          <a:custGeom>
            <a:avLst/>
            <a:gdLst>
              <a:gd name="T0" fmla="*/ 2147483647 w 768"/>
              <a:gd name="T1" fmla="*/ 2147483647 h 768"/>
              <a:gd name="T2" fmla="*/ 2147483647 w 768"/>
              <a:gd name="T3" fmla="*/ 2147483647 h 768"/>
              <a:gd name="T4" fmla="*/ 2147483647 w 768"/>
              <a:gd name="T5" fmla="*/ 2147483647 h 768"/>
              <a:gd name="T6" fmla="*/ 0 w 768"/>
              <a:gd name="T7" fmla="*/ 2147483647 h 768"/>
              <a:gd name="T8" fmla="*/ 0 w 768"/>
              <a:gd name="T9" fmla="*/ 2147483647 h 768"/>
              <a:gd name="T10" fmla="*/ 2147483647 w 768"/>
              <a:gd name="T11" fmla="*/ 2147483647 h 768"/>
              <a:gd name="T12" fmla="*/ 2147483647 w 768"/>
              <a:gd name="T13" fmla="*/ 2147483647 h 768"/>
              <a:gd name="T14" fmla="*/ 2147483647 w 768"/>
              <a:gd name="T15" fmla="*/ 0 h 768"/>
              <a:gd name="T16" fmla="*/ 2147483647 w 768"/>
              <a:gd name="T17" fmla="*/ 0 h 768"/>
              <a:gd name="T18" fmla="*/ 2147483647 w 768"/>
              <a:gd name="T19" fmla="*/ 2147483647 h 768"/>
              <a:gd name="T20" fmla="*/ 2147483647 w 768"/>
              <a:gd name="T21" fmla="*/ 2147483647 h 768"/>
              <a:gd name="T22" fmla="*/ 2147483647 w 768"/>
              <a:gd name="T23" fmla="*/ 2147483647 h 768"/>
              <a:gd name="T24" fmla="*/ 2147483647 w 768"/>
              <a:gd name="T25" fmla="*/ 2147483647 h 768"/>
              <a:gd name="T26" fmla="*/ 2147483647 w 768"/>
              <a:gd name="T27" fmla="*/ 2147483647 h 768"/>
              <a:gd name="T28" fmla="*/ 2147483647 w 768"/>
              <a:gd name="T29" fmla="*/ 2147483647 h 768"/>
              <a:gd name="T30" fmla="*/ 2147483647 w 768"/>
              <a:gd name="T31" fmla="*/ 2147483647 h 768"/>
              <a:gd name="T32" fmla="*/ 2147483647 w 768"/>
              <a:gd name="T33" fmla="*/ 2147483647 h 768"/>
              <a:gd name="T34" fmla="*/ 2147483647 w 768"/>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8"/>
              <a:gd name="T55" fmla="*/ 0 h 768"/>
              <a:gd name="T56" fmla="*/ 768 w 768"/>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8" h="768">
                <a:moveTo>
                  <a:pt x="240" y="768"/>
                </a:moveTo>
                <a:cubicBezTo>
                  <a:pt x="232" y="768"/>
                  <a:pt x="219" y="762"/>
                  <a:pt x="214" y="757"/>
                </a:cubicBezTo>
                <a:cubicBezTo>
                  <a:pt x="11" y="554"/>
                  <a:pt x="11" y="554"/>
                  <a:pt x="11" y="554"/>
                </a:cubicBezTo>
                <a:cubicBezTo>
                  <a:pt x="6" y="549"/>
                  <a:pt x="0" y="535"/>
                  <a:pt x="0" y="527"/>
                </a:cubicBezTo>
                <a:cubicBezTo>
                  <a:pt x="0" y="241"/>
                  <a:pt x="0" y="241"/>
                  <a:pt x="0" y="241"/>
                </a:cubicBezTo>
                <a:cubicBezTo>
                  <a:pt x="0" y="233"/>
                  <a:pt x="6" y="219"/>
                  <a:pt x="11" y="214"/>
                </a:cubicBezTo>
                <a:cubicBezTo>
                  <a:pt x="214" y="11"/>
                  <a:pt x="214" y="11"/>
                  <a:pt x="214" y="11"/>
                </a:cubicBezTo>
                <a:cubicBezTo>
                  <a:pt x="219" y="6"/>
                  <a:pt x="234" y="0"/>
                  <a:pt x="241" y="0"/>
                </a:cubicBezTo>
                <a:cubicBezTo>
                  <a:pt x="527" y="0"/>
                  <a:pt x="527" y="0"/>
                  <a:pt x="527" y="0"/>
                </a:cubicBezTo>
                <a:cubicBezTo>
                  <a:pt x="534" y="0"/>
                  <a:pt x="549" y="6"/>
                  <a:pt x="554" y="11"/>
                </a:cubicBezTo>
                <a:cubicBezTo>
                  <a:pt x="757" y="214"/>
                  <a:pt x="757" y="214"/>
                  <a:pt x="757" y="214"/>
                </a:cubicBezTo>
                <a:cubicBezTo>
                  <a:pt x="762" y="219"/>
                  <a:pt x="768" y="233"/>
                  <a:pt x="768" y="241"/>
                </a:cubicBezTo>
                <a:cubicBezTo>
                  <a:pt x="768" y="527"/>
                  <a:pt x="768" y="527"/>
                  <a:pt x="768" y="527"/>
                </a:cubicBezTo>
                <a:cubicBezTo>
                  <a:pt x="768" y="535"/>
                  <a:pt x="762" y="549"/>
                  <a:pt x="757" y="554"/>
                </a:cubicBezTo>
                <a:cubicBezTo>
                  <a:pt x="554" y="757"/>
                  <a:pt x="554" y="757"/>
                  <a:pt x="554" y="757"/>
                </a:cubicBezTo>
                <a:cubicBezTo>
                  <a:pt x="549" y="762"/>
                  <a:pt x="534" y="768"/>
                  <a:pt x="527" y="768"/>
                </a:cubicBezTo>
                <a:cubicBezTo>
                  <a:pt x="240" y="768"/>
                  <a:pt x="240" y="768"/>
                  <a:pt x="240" y="768"/>
                </a:cubicBezTo>
                <a:cubicBezTo>
                  <a:pt x="240" y="768"/>
                  <a:pt x="240" y="768"/>
                  <a:pt x="240" y="768"/>
                </a:cubicBezTo>
              </a:path>
            </a:pathLst>
          </a:custGeom>
          <a:solidFill>
            <a:srgbClr val="EF493D"/>
          </a:solidFill>
          <a:ln w="9525">
            <a:noFill/>
            <a:round/>
          </a:ln>
        </p:spPr>
        <p:txBody>
          <a:bodyPr lIns="108896" tIns="54448" rIns="108896" bIns="54448"/>
          <a:lstStyle/>
          <a:p>
            <a:endParaRPr lang="zh-CN" altLang="en-US"/>
          </a:p>
        </p:txBody>
      </p:sp>
      <p:sp>
        <p:nvSpPr>
          <p:cNvPr id="31" name="文本框 33"/>
          <p:cNvSpPr txBox="1">
            <a:spLocks noChangeArrowheads="1"/>
          </p:cNvSpPr>
          <p:nvPr/>
        </p:nvSpPr>
        <p:spPr bwMode="auto">
          <a:xfrm>
            <a:off x="10853460" y="2098021"/>
            <a:ext cx="603565" cy="2141285"/>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3300" b="1" dirty="0">
                <a:solidFill>
                  <a:srgbClr val="FF0000"/>
                </a:solidFill>
                <a:latin typeface="微软雅黑" panose="020B0503020204020204" pitchFamily="34" charset="-122"/>
                <a:ea typeface="微软雅黑" panose="020B0503020204020204" pitchFamily="34" charset="-122"/>
              </a:rPr>
              <a:t>红线禁令</a:t>
            </a:r>
            <a:endParaRPr lang="zh-CN" altLang="en-US" sz="3300" b="1" dirty="0">
              <a:solidFill>
                <a:srgbClr val="FF0000"/>
              </a:solidFill>
              <a:latin typeface="微软雅黑" panose="020B0503020204020204" pitchFamily="34" charset="-122"/>
              <a:ea typeface="微软雅黑" panose="020B0503020204020204" pitchFamily="34" charset="-122"/>
            </a:endParaRPr>
          </a:p>
        </p:txBody>
      </p:sp>
      <p:sp>
        <p:nvSpPr>
          <p:cNvPr id="32" name="Freeform 120"/>
          <p:cNvSpPr>
            <a:spLocks noChangeArrowheads="1"/>
          </p:cNvSpPr>
          <p:nvPr/>
        </p:nvSpPr>
        <p:spPr bwMode="auto">
          <a:xfrm>
            <a:off x="10883638" y="1645480"/>
            <a:ext cx="538443" cy="377912"/>
          </a:xfrm>
          <a:custGeom>
            <a:avLst/>
            <a:gdLst>
              <a:gd name="T0" fmla="*/ 2147483647 w 697"/>
              <a:gd name="T1" fmla="*/ 0 h 488"/>
              <a:gd name="T2" fmla="*/ 2147483647 w 697"/>
              <a:gd name="T3" fmla="*/ 2147483647 h 488"/>
              <a:gd name="T4" fmla="*/ 2147483647 w 697"/>
              <a:gd name="T5" fmla="*/ 2147483647 h 488"/>
              <a:gd name="T6" fmla="*/ 2147483647 w 697"/>
              <a:gd name="T7" fmla="*/ 2147483647 h 488"/>
              <a:gd name="T8" fmla="*/ 2147483647 w 697"/>
              <a:gd name="T9" fmla="*/ 2147483647 h 488"/>
              <a:gd name="T10" fmla="*/ 2147483647 w 697"/>
              <a:gd name="T11" fmla="*/ 2147483647 h 488"/>
              <a:gd name="T12" fmla="*/ 2147483647 w 697"/>
              <a:gd name="T13" fmla="*/ 2147483647 h 488"/>
              <a:gd name="T14" fmla="*/ 2147483647 w 697"/>
              <a:gd name="T15" fmla="*/ 2147483647 h 488"/>
              <a:gd name="T16" fmla="*/ 2147483647 w 697"/>
              <a:gd name="T17" fmla="*/ 2147483647 h 488"/>
              <a:gd name="T18" fmla="*/ 2147483647 w 697"/>
              <a:gd name="T19" fmla="*/ 2147483647 h 488"/>
              <a:gd name="T20" fmla="*/ 2147483647 w 697"/>
              <a:gd name="T21" fmla="*/ 2147483647 h 488"/>
              <a:gd name="T22" fmla="*/ 2147483647 w 697"/>
              <a:gd name="T23" fmla="*/ 2147483647 h 488"/>
              <a:gd name="T24" fmla="*/ 2147483647 w 697"/>
              <a:gd name="T25" fmla="*/ 0 h 488"/>
              <a:gd name="T26" fmla="*/ 0 w 697"/>
              <a:gd name="T27" fmla="*/ 2147483647 h 488"/>
              <a:gd name="T28" fmla="*/ 2147483647 w 697"/>
              <a:gd name="T29" fmla="*/ 2147483647 h 488"/>
              <a:gd name="T30" fmla="*/ 2147483647 w 697"/>
              <a:gd name="T31" fmla="*/ 2147483647 h 488"/>
              <a:gd name="T32" fmla="*/ 2147483647 w 697"/>
              <a:gd name="T33" fmla="*/ 2147483647 h 488"/>
              <a:gd name="T34" fmla="*/ 2147483647 w 697"/>
              <a:gd name="T35" fmla="*/ 2147483647 h 488"/>
              <a:gd name="T36" fmla="*/ 2147483647 w 697"/>
              <a:gd name="T37" fmla="*/ 2147483647 h 488"/>
              <a:gd name="T38" fmla="*/ 2147483647 w 697"/>
              <a:gd name="T39" fmla="*/ 2147483647 h 488"/>
              <a:gd name="T40" fmla="*/ 2147483647 w 697"/>
              <a:gd name="T41" fmla="*/ 2147483647 h 488"/>
              <a:gd name="T42" fmla="*/ 2147483647 w 697"/>
              <a:gd name="T43" fmla="*/ 2147483647 h 488"/>
              <a:gd name="T44" fmla="*/ 2147483647 w 697"/>
              <a:gd name="T45" fmla="*/ 2147483647 h 488"/>
              <a:gd name="T46" fmla="*/ 0 w 697"/>
              <a:gd name="T47" fmla="*/ 2147483647 h 488"/>
              <a:gd name="T48" fmla="*/ 2147483647 w 697"/>
              <a:gd name="T49" fmla="*/ 2147483647 h 488"/>
              <a:gd name="T50" fmla="*/ 2147483647 w 697"/>
              <a:gd name="T51" fmla="*/ 2147483647 h 488"/>
              <a:gd name="T52" fmla="*/ 2147483647 w 697"/>
              <a:gd name="T53" fmla="*/ 2147483647 h 488"/>
              <a:gd name="T54" fmla="*/ 2147483647 w 697"/>
              <a:gd name="T55" fmla="*/ 2147483647 h 488"/>
              <a:gd name="T56" fmla="*/ 2147483647 w 697"/>
              <a:gd name="T57" fmla="*/ 2147483647 h 488"/>
              <a:gd name="T58" fmla="*/ 2147483647 w 697"/>
              <a:gd name="T59" fmla="*/ 2147483647 h 488"/>
              <a:gd name="T60" fmla="*/ 2147483647 w 697"/>
              <a:gd name="T61" fmla="*/ 2147483647 h 488"/>
              <a:gd name="T62" fmla="*/ 2147483647 w 697"/>
              <a:gd name="T63" fmla="*/ 2147483647 h 488"/>
              <a:gd name="T64" fmla="*/ 2147483647 w 697"/>
              <a:gd name="T65" fmla="*/ 2147483647 h 488"/>
              <a:gd name="T66" fmla="*/ 2147483647 w 697"/>
              <a:gd name="T67" fmla="*/ 2147483647 h 488"/>
              <a:gd name="T68" fmla="*/ 2147483647 w 697"/>
              <a:gd name="T69" fmla="*/ 2147483647 h 488"/>
              <a:gd name="T70" fmla="*/ 2147483647 w 697"/>
              <a:gd name="T71" fmla="*/ 2147483647 h 488"/>
              <a:gd name="T72" fmla="*/ 2147483647 w 697"/>
              <a:gd name="T73" fmla="*/ 2147483647 h 488"/>
              <a:gd name="T74" fmla="*/ 2147483647 w 697"/>
              <a:gd name="T75" fmla="*/ 2147483647 h 488"/>
              <a:gd name="T76" fmla="*/ 2147483647 w 697"/>
              <a:gd name="T77" fmla="*/ 2147483647 h 488"/>
              <a:gd name="T78" fmla="*/ 2147483647 w 697"/>
              <a:gd name="T79" fmla="*/ 2147483647 h 488"/>
              <a:gd name="T80" fmla="*/ 2147483647 w 697"/>
              <a:gd name="T81" fmla="*/ 2147483647 h 488"/>
              <a:gd name="T82" fmla="*/ 2147483647 w 697"/>
              <a:gd name="T83" fmla="*/ 2147483647 h 488"/>
              <a:gd name="T84" fmla="*/ 2147483647 w 697"/>
              <a:gd name="T85" fmla="*/ 2147483647 h 488"/>
              <a:gd name="T86" fmla="*/ 2147483647 w 697"/>
              <a:gd name="T87" fmla="*/ 2147483647 h 488"/>
              <a:gd name="T88" fmla="*/ 2147483647 w 697"/>
              <a:gd name="T89" fmla="*/ 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7"/>
              <a:gd name="T136" fmla="*/ 0 h 488"/>
              <a:gd name="T137" fmla="*/ 697 w 697"/>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7" h="488">
                <a:moveTo>
                  <a:pt x="383" y="0"/>
                </a:moveTo>
                <a:cubicBezTo>
                  <a:pt x="352" y="0"/>
                  <a:pt x="329" y="14"/>
                  <a:pt x="315" y="38"/>
                </a:cubicBezTo>
                <a:cubicBezTo>
                  <a:pt x="314" y="38"/>
                  <a:pt x="296" y="18"/>
                  <a:pt x="291" y="16"/>
                </a:cubicBezTo>
                <a:cubicBezTo>
                  <a:pt x="288" y="8"/>
                  <a:pt x="281" y="4"/>
                  <a:pt x="273" y="4"/>
                </a:cubicBezTo>
                <a:cubicBezTo>
                  <a:pt x="166" y="4"/>
                  <a:pt x="166" y="4"/>
                  <a:pt x="166" y="4"/>
                </a:cubicBezTo>
                <a:cubicBezTo>
                  <a:pt x="156" y="4"/>
                  <a:pt x="147" y="11"/>
                  <a:pt x="147" y="23"/>
                </a:cubicBezTo>
                <a:cubicBezTo>
                  <a:pt x="147" y="33"/>
                  <a:pt x="152" y="39"/>
                  <a:pt x="159" y="41"/>
                </a:cubicBezTo>
                <a:cubicBezTo>
                  <a:pt x="160" y="46"/>
                  <a:pt x="195" y="81"/>
                  <a:pt x="200" y="83"/>
                </a:cubicBezTo>
                <a:cubicBezTo>
                  <a:pt x="200" y="84"/>
                  <a:pt x="201" y="84"/>
                  <a:pt x="201" y="85"/>
                </a:cubicBezTo>
                <a:cubicBezTo>
                  <a:pt x="201" y="106"/>
                  <a:pt x="201" y="106"/>
                  <a:pt x="201" y="106"/>
                </a:cubicBezTo>
                <a:cubicBezTo>
                  <a:pt x="197" y="103"/>
                  <a:pt x="135" y="39"/>
                  <a:pt x="131" y="36"/>
                </a:cubicBezTo>
                <a:cubicBezTo>
                  <a:pt x="128" y="32"/>
                  <a:pt x="124" y="28"/>
                  <a:pt x="120" y="25"/>
                </a:cubicBezTo>
                <a:cubicBezTo>
                  <a:pt x="109" y="10"/>
                  <a:pt x="86" y="0"/>
                  <a:pt x="65" y="0"/>
                </a:cubicBezTo>
                <a:cubicBezTo>
                  <a:pt x="34" y="0"/>
                  <a:pt x="0" y="16"/>
                  <a:pt x="0" y="61"/>
                </a:cubicBezTo>
                <a:cubicBezTo>
                  <a:pt x="0" y="77"/>
                  <a:pt x="4" y="94"/>
                  <a:pt x="20" y="105"/>
                </a:cubicBezTo>
                <a:cubicBezTo>
                  <a:pt x="23" y="109"/>
                  <a:pt x="78" y="164"/>
                  <a:pt x="82" y="168"/>
                </a:cubicBezTo>
                <a:cubicBezTo>
                  <a:pt x="83" y="169"/>
                  <a:pt x="84" y="170"/>
                  <a:pt x="85" y="171"/>
                </a:cubicBezTo>
                <a:cubicBezTo>
                  <a:pt x="80" y="174"/>
                  <a:pt x="74" y="175"/>
                  <a:pt x="68" y="175"/>
                </a:cubicBezTo>
                <a:cubicBezTo>
                  <a:pt x="63" y="175"/>
                  <a:pt x="59" y="175"/>
                  <a:pt x="56" y="174"/>
                </a:cubicBezTo>
                <a:cubicBezTo>
                  <a:pt x="54" y="173"/>
                  <a:pt x="53" y="172"/>
                  <a:pt x="51" y="171"/>
                </a:cubicBezTo>
                <a:cubicBezTo>
                  <a:pt x="48" y="167"/>
                  <a:pt x="45" y="163"/>
                  <a:pt x="41" y="161"/>
                </a:cubicBezTo>
                <a:cubicBezTo>
                  <a:pt x="38" y="156"/>
                  <a:pt x="35" y="152"/>
                  <a:pt x="31" y="150"/>
                </a:cubicBezTo>
                <a:cubicBezTo>
                  <a:pt x="27" y="144"/>
                  <a:pt x="23" y="139"/>
                  <a:pt x="15" y="139"/>
                </a:cubicBezTo>
                <a:cubicBezTo>
                  <a:pt x="6" y="139"/>
                  <a:pt x="0" y="147"/>
                  <a:pt x="0" y="158"/>
                </a:cubicBezTo>
                <a:cubicBezTo>
                  <a:pt x="0" y="170"/>
                  <a:pt x="6" y="184"/>
                  <a:pt x="19" y="194"/>
                </a:cubicBezTo>
                <a:cubicBezTo>
                  <a:pt x="21" y="196"/>
                  <a:pt x="191" y="368"/>
                  <a:pt x="313" y="488"/>
                </a:cubicBezTo>
                <a:cubicBezTo>
                  <a:pt x="456" y="488"/>
                  <a:pt x="456" y="488"/>
                  <a:pt x="456" y="488"/>
                </a:cubicBezTo>
                <a:cubicBezTo>
                  <a:pt x="457" y="488"/>
                  <a:pt x="457" y="488"/>
                  <a:pt x="457" y="488"/>
                </a:cubicBezTo>
                <a:cubicBezTo>
                  <a:pt x="458" y="488"/>
                  <a:pt x="458" y="488"/>
                  <a:pt x="458" y="488"/>
                </a:cubicBezTo>
                <a:cubicBezTo>
                  <a:pt x="458" y="488"/>
                  <a:pt x="458" y="488"/>
                  <a:pt x="458" y="488"/>
                </a:cubicBezTo>
                <a:cubicBezTo>
                  <a:pt x="458" y="488"/>
                  <a:pt x="458" y="488"/>
                  <a:pt x="458" y="488"/>
                </a:cubicBezTo>
                <a:cubicBezTo>
                  <a:pt x="458" y="488"/>
                  <a:pt x="458" y="488"/>
                  <a:pt x="458" y="488"/>
                </a:cubicBezTo>
                <a:cubicBezTo>
                  <a:pt x="466" y="487"/>
                  <a:pt x="479" y="482"/>
                  <a:pt x="483" y="477"/>
                </a:cubicBezTo>
                <a:cubicBezTo>
                  <a:pt x="569" y="392"/>
                  <a:pt x="569" y="392"/>
                  <a:pt x="569" y="392"/>
                </a:cubicBezTo>
                <a:cubicBezTo>
                  <a:pt x="686" y="274"/>
                  <a:pt x="686" y="274"/>
                  <a:pt x="686" y="274"/>
                </a:cubicBezTo>
                <a:cubicBezTo>
                  <a:pt x="690" y="270"/>
                  <a:pt x="694" y="260"/>
                  <a:pt x="696" y="253"/>
                </a:cubicBezTo>
                <a:cubicBezTo>
                  <a:pt x="697" y="251"/>
                  <a:pt x="697" y="249"/>
                  <a:pt x="697" y="247"/>
                </a:cubicBezTo>
                <a:cubicBezTo>
                  <a:pt x="697" y="107"/>
                  <a:pt x="697" y="107"/>
                  <a:pt x="697" y="107"/>
                </a:cubicBezTo>
                <a:cubicBezTo>
                  <a:pt x="673" y="83"/>
                  <a:pt x="618" y="27"/>
                  <a:pt x="614" y="25"/>
                </a:cubicBezTo>
                <a:cubicBezTo>
                  <a:pt x="604" y="11"/>
                  <a:pt x="588" y="4"/>
                  <a:pt x="570" y="4"/>
                </a:cubicBezTo>
                <a:cubicBezTo>
                  <a:pt x="514" y="4"/>
                  <a:pt x="514" y="4"/>
                  <a:pt x="514" y="4"/>
                </a:cubicBezTo>
                <a:cubicBezTo>
                  <a:pt x="500" y="4"/>
                  <a:pt x="493" y="11"/>
                  <a:pt x="493" y="31"/>
                </a:cubicBezTo>
                <a:cubicBezTo>
                  <a:pt x="493" y="76"/>
                  <a:pt x="493" y="76"/>
                  <a:pt x="493" y="76"/>
                </a:cubicBezTo>
                <a:cubicBezTo>
                  <a:pt x="489" y="73"/>
                  <a:pt x="446" y="29"/>
                  <a:pt x="442" y="26"/>
                </a:cubicBezTo>
                <a:cubicBezTo>
                  <a:pt x="429" y="9"/>
                  <a:pt x="408" y="0"/>
                  <a:pt x="383" y="0"/>
                </a:cubicBezTo>
              </a:path>
            </a:pathLst>
          </a:custGeom>
          <a:solidFill>
            <a:srgbClr val="C23D33"/>
          </a:solidFill>
          <a:ln w="9525">
            <a:noFill/>
            <a:round/>
          </a:ln>
        </p:spPr>
        <p:txBody>
          <a:bodyPr lIns="108896" tIns="54448" rIns="108896" bIns="54448"/>
          <a:lstStyle/>
          <a:p>
            <a:endParaRPr lang="zh-CN" altLang="en-US"/>
          </a:p>
        </p:txBody>
      </p:sp>
      <p:sp>
        <p:nvSpPr>
          <p:cNvPr id="33" name="Freeform 121"/>
          <p:cNvSpPr>
            <a:spLocks noEditPoints="1" noChangeArrowheads="1"/>
          </p:cNvSpPr>
          <p:nvPr/>
        </p:nvSpPr>
        <p:spPr bwMode="auto">
          <a:xfrm>
            <a:off x="10883640" y="1645480"/>
            <a:ext cx="484439" cy="161962"/>
          </a:xfrm>
          <a:custGeom>
            <a:avLst/>
            <a:gdLst>
              <a:gd name="T0" fmla="*/ 2147483647 w 626"/>
              <a:gd name="T1" fmla="*/ 2147483647 h 208"/>
              <a:gd name="T2" fmla="*/ 2147483647 w 626"/>
              <a:gd name="T3" fmla="*/ 2147483647 h 208"/>
              <a:gd name="T4" fmla="*/ 2147483647 w 626"/>
              <a:gd name="T5" fmla="*/ 2147483647 h 208"/>
              <a:gd name="T6" fmla="*/ 0 w 626"/>
              <a:gd name="T7" fmla="*/ 2147483647 h 208"/>
              <a:gd name="T8" fmla="*/ 2147483647 w 626"/>
              <a:gd name="T9" fmla="*/ 2147483647 h 208"/>
              <a:gd name="T10" fmla="*/ 2147483647 w 626"/>
              <a:gd name="T11" fmla="*/ 2147483647 h 208"/>
              <a:gd name="T12" fmla="*/ 2147483647 w 626"/>
              <a:gd name="T13" fmla="*/ 2147483647 h 208"/>
              <a:gd name="T14" fmla="*/ 2147483647 w 626"/>
              <a:gd name="T15" fmla="*/ 2147483647 h 208"/>
              <a:gd name="T16" fmla="*/ 2147483647 w 626"/>
              <a:gd name="T17" fmla="*/ 2147483647 h 208"/>
              <a:gd name="T18" fmla="*/ 0 w 626"/>
              <a:gd name="T19" fmla="*/ 2147483647 h 208"/>
              <a:gd name="T20" fmla="*/ 2147483647 w 626"/>
              <a:gd name="T21" fmla="*/ 0 h 208"/>
              <a:gd name="T22" fmla="*/ 2147483647 w 626"/>
              <a:gd name="T23" fmla="*/ 2147483647 h 208"/>
              <a:gd name="T24" fmla="*/ 2147483647 w 626"/>
              <a:gd name="T25" fmla="*/ 2147483647 h 208"/>
              <a:gd name="T26" fmla="*/ 2147483647 w 626"/>
              <a:gd name="T27" fmla="*/ 2147483647 h 208"/>
              <a:gd name="T28" fmla="*/ 2147483647 w 626"/>
              <a:gd name="T29" fmla="*/ 2147483647 h 208"/>
              <a:gd name="T30" fmla="*/ 2147483647 w 626"/>
              <a:gd name="T31" fmla="*/ 2147483647 h 208"/>
              <a:gd name="T32" fmla="*/ 2147483647 w 626"/>
              <a:gd name="T33" fmla="*/ 2147483647 h 208"/>
              <a:gd name="T34" fmla="*/ 2147483647 w 626"/>
              <a:gd name="T35" fmla="*/ 2147483647 h 208"/>
              <a:gd name="T36" fmla="*/ 2147483647 w 626"/>
              <a:gd name="T37" fmla="*/ 2147483647 h 208"/>
              <a:gd name="T38" fmla="*/ 2147483647 w 626"/>
              <a:gd name="T39" fmla="*/ 2147483647 h 208"/>
              <a:gd name="T40" fmla="*/ 2147483647 w 626"/>
              <a:gd name="T41" fmla="*/ 2147483647 h 208"/>
              <a:gd name="T42" fmla="*/ 2147483647 w 626"/>
              <a:gd name="T43" fmla="*/ 2147483647 h 208"/>
              <a:gd name="T44" fmla="*/ 2147483647 w 626"/>
              <a:gd name="T45" fmla="*/ 2147483647 h 208"/>
              <a:gd name="T46" fmla="*/ 2147483647 w 626"/>
              <a:gd name="T47" fmla="*/ 2147483647 h 208"/>
              <a:gd name="T48" fmla="*/ 2147483647 w 626"/>
              <a:gd name="T49" fmla="*/ 2147483647 h 208"/>
              <a:gd name="T50" fmla="*/ 2147483647 w 626"/>
              <a:gd name="T51" fmla="*/ 2147483647 h 208"/>
              <a:gd name="T52" fmla="*/ 2147483647 w 626"/>
              <a:gd name="T53" fmla="*/ 2147483647 h 208"/>
              <a:gd name="T54" fmla="*/ 2147483647 w 626"/>
              <a:gd name="T55" fmla="*/ 2147483647 h 208"/>
              <a:gd name="T56" fmla="*/ 2147483647 w 626"/>
              <a:gd name="T57" fmla="*/ 2147483647 h 208"/>
              <a:gd name="T58" fmla="*/ 2147483647 w 626"/>
              <a:gd name="T59" fmla="*/ 0 h 208"/>
              <a:gd name="T60" fmla="*/ 2147483647 w 626"/>
              <a:gd name="T61" fmla="*/ 2147483647 h 208"/>
              <a:gd name="T62" fmla="*/ 2147483647 w 626"/>
              <a:gd name="T63" fmla="*/ 2147483647 h 208"/>
              <a:gd name="T64" fmla="*/ 2147483647 w 626"/>
              <a:gd name="T65" fmla="*/ 2147483647 h 208"/>
              <a:gd name="T66" fmla="*/ 2147483647 w 626"/>
              <a:gd name="T67" fmla="*/ 0 h 208"/>
              <a:gd name="T68" fmla="*/ 2147483647 w 626"/>
              <a:gd name="T69" fmla="*/ 2147483647 h 208"/>
              <a:gd name="T70" fmla="*/ 2147483647 w 626"/>
              <a:gd name="T71" fmla="*/ 2147483647 h 208"/>
              <a:gd name="T72" fmla="*/ 2147483647 w 626"/>
              <a:gd name="T73" fmla="*/ 2147483647 h 208"/>
              <a:gd name="T74" fmla="*/ 2147483647 w 626"/>
              <a:gd name="T75" fmla="*/ 2147483647 h 208"/>
              <a:gd name="T76" fmla="*/ 2147483647 w 626"/>
              <a:gd name="T77" fmla="*/ 2147483647 h 208"/>
              <a:gd name="T78" fmla="*/ 2147483647 w 626"/>
              <a:gd name="T79" fmla="*/ 2147483647 h 208"/>
              <a:gd name="T80" fmla="*/ 2147483647 w 626"/>
              <a:gd name="T81" fmla="*/ 2147483647 h 208"/>
              <a:gd name="T82" fmla="*/ 2147483647 w 626"/>
              <a:gd name="T83" fmla="*/ 2147483647 h 208"/>
              <a:gd name="T84" fmla="*/ 2147483647 w 626"/>
              <a:gd name="T85" fmla="*/ 2147483647 h 208"/>
              <a:gd name="T86" fmla="*/ 2147483647 w 626"/>
              <a:gd name="T87" fmla="*/ 2147483647 h 208"/>
              <a:gd name="T88" fmla="*/ 2147483647 w 626"/>
              <a:gd name="T89" fmla="*/ 2147483647 h 208"/>
              <a:gd name="T90" fmla="*/ 2147483647 w 626"/>
              <a:gd name="T91" fmla="*/ 2147483647 h 208"/>
              <a:gd name="T92" fmla="*/ 2147483647 w 626"/>
              <a:gd name="T93" fmla="*/ 2147483647 h 208"/>
              <a:gd name="T94" fmla="*/ 2147483647 w 626"/>
              <a:gd name="T95" fmla="*/ 2147483647 h 208"/>
              <a:gd name="T96" fmla="*/ 2147483647 w 626"/>
              <a:gd name="T97" fmla="*/ 2147483647 h 208"/>
              <a:gd name="T98" fmla="*/ 2147483647 w 626"/>
              <a:gd name="T99" fmla="*/ 2147483647 h 208"/>
              <a:gd name="T100" fmla="*/ 2147483647 w 626"/>
              <a:gd name="T101" fmla="*/ 2147483647 h 208"/>
              <a:gd name="T102" fmla="*/ 2147483647 w 626"/>
              <a:gd name="T103" fmla="*/ 2147483647 h 208"/>
              <a:gd name="T104" fmla="*/ 2147483647 w 626"/>
              <a:gd name="T105" fmla="*/ 2147483647 h 208"/>
              <a:gd name="T106" fmla="*/ 2147483647 w 626"/>
              <a:gd name="T107" fmla="*/ 2147483647 h 208"/>
              <a:gd name="T108" fmla="*/ 2147483647 w 626"/>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6"/>
              <a:gd name="T166" fmla="*/ 0 h 208"/>
              <a:gd name="T167" fmla="*/ 626 w 626"/>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6" h="208">
                <a:moveTo>
                  <a:pt x="92" y="88"/>
                </a:moveTo>
                <a:cubicBezTo>
                  <a:pt x="126" y="98"/>
                  <a:pt x="134" y="122"/>
                  <a:pt x="134" y="146"/>
                </a:cubicBezTo>
                <a:cubicBezTo>
                  <a:pt x="134" y="182"/>
                  <a:pt x="112" y="208"/>
                  <a:pt x="68" y="208"/>
                </a:cubicBezTo>
                <a:cubicBezTo>
                  <a:pt x="21" y="208"/>
                  <a:pt x="0" y="180"/>
                  <a:pt x="0" y="158"/>
                </a:cubicBezTo>
                <a:cubicBezTo>
                  <a:pt x="0" y="147"/>
                  <a:pt x="6" y="139"/>
                  <a:pt x="15" y="139"/>
                </a:cubicBezTo>
                <a:cubicBezTo>
                  <a:pt x="35" y="139"/>
                  <a:pt x="30" y="175"/>
                  <a:pt x="68" y="175"/>
                </a:cubicBezTo>
                <a:cubicBezTo>
                  <a:pt x="87" y="175"/>
                  <a:pt x="97" y="162"/>
                  <a:pt x="97" y="149"/>
                </a:cubicBezTo>
                <a:cubicBezTo>
                  <a:pt x="97" y="141"/>
                  <a:pt x="94" y="132"/>
                  <a:pt x="82" y="128"/>
                </a:cubicBezTo>
                <a:cubicBezTo>
                  <a:pt x="40" y="115"/>
                  <a:pt x="40" y="115"/>
                  <a:pt x="40" y="115"/>
                </a:cubicBezTo>
                <a:cubicBezTo>
                  <a:pt x="6" y="105"/>
                  <a:pt x="0" y="82"/>
                  <a:pt x="0" y="60"/>
                </a:cubicBezTo>
                <a:cubicBezTo>
                  <a:pt x="0" y="16"/>
                  <a:pt x="34" y="0"/>
                  <a:pt x="65" y="0"/>
                </a:cubicBezTo>
                <a:cubicBezTo>
                  <a:pt x="94" y="0"/>
                  <a:pt x="128" y="19"/>
                  <a:pt x="128" y="46"/>
                </a:cubicBezTo>
                <a:cubicBezTo>
                  <a:pt x="128" y="57"/>
                  <a:pt x="120" y="64"/>
                  <a:pt x="111" y="64"/>
                </a:cubicBezTo>
                <a:cubicBezTo>
                  <a:pt x="94" y="64"/>
                  <a:pt x="97" y="34"/>
                  <a:pt x="62" y="34"/>
                </a:cubicBezTo>
                <a:cubicBezTo>
                  <a:pt x="45" y="34"/>
                  <a:pt x="36" y="44"/>
                  <a:pt x="36" y="58"/>
                </a:cubicBezTo>
                <a:cubicBezTo>
                  <a:pt x="36" y="72"/>
                  <a:pt x="49" y="76"/>
                  <a:pt x="61" y="80"/>
                </a:cubicBezTo>
                <a:lnTo>
                  <a:pt x="92" y="88"/>
                </a:lnTo>
                <a:close/>
                <a:moveTo>
                  <a:pt x="201" y="44"/>
                </a:moveTo>
                <a:cubicBezTo>
                  <a:pt x="166" y="44"/>
                  <a:pt x="166" y="44"/>
                  <a:pt x="166" y="44"/>
                </a:cubicBezTo>
                <a:cubicBezTo>
                  <a:pt x="156" y="44"/>
                  <a:pt x="147" y="36"/>
                  <a:pt x="147" y="24"/>
                </a:cubicBezTo>
                <a:cubicBezTo>
                  <a:pt x="147" y="12"/>
                  <a:pt x="156" y="4"/>
                  <a:pt x="166" y="4"/>
                </a:cubicBezTo>
                <a:cubicBezTo>
                  <a:pt x="273" y="4"/>
                  <a:pt x="273" y="4"/>
                  <a:pt x="273" y="4"/>
                </a:cubicBezTo>
                <a:cubicBezTo>
                  <a:pt x="284" y="4"/>
                  <a:pt x="292" y="12"/>
                  <a:pt x="292" y="24"/>
                </a:cubicBezTo>
                <a:cubicBezTo>
                  <a:pt x="292" y="36"/>
                  <a:pt x="284" y="44"/>
                  <a:pt x="273" y="44"/>
                </a:cubicBezTo>
                <a:cubicBezTo>
                  <a:pt x="237" y="44"/>
                  <a:pt x="237" y="44"/>
                  <a:pt x="237" y="44"/>
                </a:cubicBezTo>
                <a:cubicBezTo>
                  <a:pt x="237" y="185"/>
                  <a:pt x="237" y="185"/>
                  <a:pt x="237" y="185"/>
                </a:cubicBezTo>
                <a:cubicBezTo>
                  <a:pt x="237" y="198"/>
                  <a:pt x="230" y="207"/>
                  <a:pt x="219" y="207"/>
                </a:cubicBezTo>
                <a:cubicBezTo>
                  <a:pt x="208" y="207"/>
                  <a:pt x="201" y="199"/>
                  <a:pt x="201" y="185"/>
                </a:cubicBezTo>
                <a:lnTo>
                  <a:pt x="201" y="44"/>
                </a:lnTo>
                <a:close/>
                <a:moveTo>
                  <a:pt x="383" y="0"/>
                </a:moveTo>
                <a:cubicBezTo>
                  <a:pt x="436" y="0"/>
                  <a:pt x="465" y="43"/>
                  <a:pt x="465" y="101"/>
                </a:cubicBezTo>
                <a:cubicBezTo>
                  <a:pt x="465" y="158"/>
                  <a:pt x="438" y="208"/>
                  <a:pt x="383" y="208"/>
                </a:cubicBezTo>
                <a:cubicBezTo>
                  <a:pt x="325" y="208"/>
                  <a:pt x="301" y="162"/>
                  <a:pt x="301" y="101"/>
                </a:cubicBezTo>
                <a:cubicBezTo>
                  <a:pt x="301" y="43"/>
                  <a:pt x="330" y="0"/>
                  <a:pt x="383" y="0"/>
                </a:cubicBezTo>
                <a:close/>
                <a:moveTo>
                  <a:pt x="383" y="172"/>
                </a:moveTo>
                <a:cubicBezTo>
                  <a:pt x="416" y="172"/>
                  <a:pt x="428" y="140"/>
                  <a:pt x="428" y="101"/>
                </a:cubicBezTo>
                <a:cubicBezTo>
                  <a:pt x="428" y="63"/>
                  <a:pt x="413" y="36"/>
                  <a:pt x="383" y="36"/>
                </a:cubicBezTo>
                <a:cubicBezTo>
                  <a:pt x="353" y="36"/>
                  <a:pt x="338" y="63"/>
                  <a:pt x="338" y="101"/>
                </a:cubicBezTo>
                <a:cubicBezTo>
                  <a:pt x="338" y="140"/>
                  <a:pt x="348" y="172"/>
                  <a:pt x="383" y="172"/>
                </a:cubicBezTo>
                <a:close/>
                <a:moveTo>
                  <a:pt x="493" y="31"/>
                </a:moveTo>
                <a:cubicBezTo>
                  <a:pt x="493" y="11"/>
                  <a:pt x="501" y="4"/>
                  <a:pt x="514" y="4"/>
                </a:cubicBezTo>
                <a:cubicBezTo>
                  <a:pt x="570" y="4"/>
                  <a:pt x="570" y="4"/>
                  <a:pt x="570" y="4"/>
                </a:cubicBezTo>
                <a:cubicBezTo>
                  <a:pt x="601" y="4"/>
                  <a:pt x="626" y="24"/>
                  <a:pt x="626" y="68"/>
                </a:cubicBezTo>
                <a:cubicBezTo>
                  <a:pt x="626" y="104"/>
                  <a:pt x="606" y="132"/>
                  <a:pt x="570" y="132"/>
                </a:cubicBezTo>
                <a:cubicBezTo>
                  <a:pt x="529" y="132"/>
                  <a:pt x="529" y="132"/>
                  <a:pt x="529" y="132"/>
                </a:cubicBezTo>
                <a:cubicBezTo>
                  <a:pt x="529" y="185"/>
                  <a:pt x="529" y="185"/>
                  <a:pt x="529" y="185"/>
                </a:cubicBezTo>
                <a:cubicBezTo>
                  <a:pt x="529" y="198"/>
                  <a:pt x="522" y="207"/>
                  <a:pt x="511" y="207"/>
                </a:cubicBezTo>
                <a:cubicBezTo>
                  <a:pt x="500" y="207"/>
                  <a:pt x="493" y="198"/>
                  <a:pt x="493" y="185"/>
                </a:cubicBezTo>
                <a:lnTo>
                  <a:pt x="493" y="31"/>
                </a:lnTo>
                <a:close/>
                <a:moveTo>
                  <a:pt x="529" y="96"/>
                </a:moveTo>
                <a:cubicBezTo>
                  <a:pt x="563" y="96"/>
                  <a:pt x="563" y="96"/>
                  <a:pt x="563" y="96"/>
                </a:cubicBezTo>
                <a:cubicBezTo>
                  <a:pt x="578" y="96"/>
                  <a:pt x="589" y="85"/>
                  <a:pt x="589" y="68"/>
                </a:cubicBezTo>
                <a:cubicBezTo>
                  <a:pt x="589" y="48"/>
                  <a:pt x="578" y="40"/>
                  <a:pt x="560" y="40"/>
                </a:cubicBezTo>
                <a:cubicBezTo>
                  <a:pt x="529" y="40"/>
                  <a:pt x="529" y="40"/>
                  <a:pt x="529" y="40"/>
                </a:cubicBezTo>
                <a:lnTo>
                  <a:pt x="529" y="96"/>
                </a:lnTo>
                <a:close/>
              </a:path>
            </a:pathLst>
          </a:custGeom>
          <a:solidFill>
            <a:srgbClr val="FFFFFF"/>
          </a:solidFill>
          <a:ln w="9525">
            <a:noFill/>
            <a:round/>
          </a:ln>
        </p:spPr>
        <p:txBody>
          <a:bodyPr lIns="108896" tIns="54448" rIns="108896" bIns="54448"/>
          <a:lstStyle/>
          <a:p>
            <a:endParaRPr lang="zh-CN" altLang="en-US"/>
          </a:p>
        </p:txBody>
      </p:sp>
    </p:spTree>
  </p:cSld>
  <p:clrMapOvr>
    <a:masterClrMapping/>
  </p:clrMapOvr>
  <p:transition spd="slow" advTm="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1"/>
            <a:ext cx="8501122" cy="857259"/>
            <a:chOff x="6339097" y="1573726"/>
            <a:chExt cx="3744416" cy="838161"/>
          </a:xfrm>
        </p:grpSpPr>
        <p:sp>
          <p:nvSpPr>
            <p:cNvPr id="3" name="圆角矩形 2"/>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4" name="矩形 3"/>
            <p:cNvSpPr/>
            <p:nvPr/>
          </p:nvSpPr>
          <p:spPr>
            <a:xfrm>
              <a:off x="6697315" y="1586473"/>
              <a:ext cx="3156838" cy="825414"/>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 name="单圆角矩形 4"/>
          <p:cNvSpPr/>
          <p:nvPr/>
        </p:nvSpPr>
        <p:spPr>
          <a:xfrm>
            <a:off x="384135" y="3142178"/>
            <a:ext cx="2547070" cy="1787814"/>
          </a:xfrm>
          <a:prstGeom prst="snip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津贴、福利、劳务费发放</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文本框 23"/>
          <p:cNvSpPr txBox="1">
            <a:spLocks noChangeArrowheads="1"/>
          </p:cNvSpPr>
          <p:nvPr/>
        </p:nvSpPr>
        <p:spPr bwMode="auto">
          <a:xfrm>
            <a:off x="7760592" y="1891151"/>
            <a:ext cx="2082297" cy="799059"/>
          </a:xfrm>
          <a:prstGeom prst="rect">
            <a:avLst/>
          </a:prstGeom>
          <a:noFill/>
          <a:ln w="9525">
            <a:noFill/>
            <a:miter lim="800000"/>
          </a:ln>
        </p:spPr>
        <p:txBody>
          <a:bodyPr lIns="108896" tIns="54448" rIns="108896" bIns="54448">
            <a:spAutoFit/>
          </a:bodyPr>
          <a:lstStyle/>
          <a:p>
            <a:pPr indent="257175">
              <a:lnSpc>
                <a:spcPct val="130000"/>
              </a:lnSpc>
            </a:pPr>
            <a:r>
              <a:rPr lang="zh-CN" altLang="zh-CN" sz="1800" b="1" dirty="0">
                <a:latin typeface="华文楷体" panose="02010600040101010101" pitchFamily="2" charset="-122"/>
                <a:ea typeface="华文楷体" panose="02010600040101010101" pitchFamily="2" charset="-122"/>
              </a:rPr>
              <a:t>不得超标准发放校外人员劳务费</a:t>
            </a:r>
            <a:endParaRPr lang="zh-CN" altLang="zh-CN" sz="1800" b="1" dirty="0">
              <a:latin typeface="华文楷体" panose="02010600040101010101" pitchFamily="2" charset="-122"/>
              <a:ea typeface="华文楷体" panose="02010600040101010101" pitchFamily="2" charset="-122"/>
            </a:endParaRPr>
          </a:p>
        </p:txBody>
      </p:sp>
      <p:sp>
        <p:nvSpPr>
          <p:cNvPr id="7" name="文本框 24"/>
          <p:cNvSpPr txBox="1">
            <a:spLocks noChangeArrowheads="1"/>
          </p:cNvSpPr>
          <p:nvPr/>
        </p:nvSpPr>
        <p:spPr bwMode="auto">
          <a:xfrm>
            <a:off x="8324449" y="3015362"/>
            <a:ext cx="2299897" cy="1159157"/>
          </a:xfrm>
          <a:prstGeom prst="rect">
            <a:avLst/>
          </a:prstGeom>
          <a:noFill/>
          <a:ln w="9525">
            <a:noFill/>
            <a:miter lim="800000"/>
          </a:ln>
        </p:spPr>
        <p:txBody>
          <a:bodyPr lIns="108896" tIns="54448" rIns="108896" bIns="54448">
            <a:spAutoFit/>
          </a:bodyPr>
          <a:lstStyle/>
          <a:p>
            <a:pPr indent="257175">
              <a:lnSpc>
                <a:spcPct val="130000"/>
              </a:lnSpc>
            </a:pPr>
            <a:r>
              <a:rPr lang="zh-CN" altLang="zh-CN" sz="1800" b="1" dirty="0">
                <a:latin typeface="华文楷体" panose="02010600040101010101" pitchFamily="2" charset="-122"/>
                <a:ea typeface="华文楷体" panose="02010600040101010101" pitchFamily="2" charset="-122"/>
              </a:rPr>
              <a:t>不得虚构劳务费发放事由，伪造领款人信息、签名</a:t>
            </a:r>
            <a:endParaRPr lang="zh-CN" altLang="en-US" sz="1800" b="1" dirty="0">
              <a:latin typeface="华文楷体" panose="02010600040101010101" pitchFamily="2" charset="-122"/>
              <a:ea typeface="华文楷体" panose="02010600040101010101" pitchFamily="2" charset="-122"/>
            </a:endParaRPr>
          </a:p>
        </p:txBody>
      </p:sp>
      <p:sp>
        <p:nvSpPr>
          <p:cNvPr id="8" name="文本框 25"/>
          <p:cNvSpPr txBox="1">
            <a:spLocks noChangeArrowheads="1"/>
          </p:cNvSpPr>
          <p:nvPr/>
        </p:nvSpPr>
        <p:spPr bwMode="auto">
          <a:xfrm>
            <a:off x="7843184" y="4620696"/>
            <a:ext cx="2763689" cy="1159157"/>
          </a:xfrm>
          <a:prstGeom prst="rect">
            <a:avLst/>
          </a:prstGeom>
          <a:noFill/>
          <a:ln w="9525">
            <a:noFill/>
            <a:miter lim="800000"/>
          </a:ln>
        </p:spPr>
        <p:txBody>
          <a:bodyPr lIns="108896" tIns="54448" rIns="108896" bIns="54448">
            <a:spAutoFit/>
          </a:bodyPr>
          <a:lstStyle/>
          <a:p>
            <a:pPr indent="257175">
              <a:lnSpc>
                <a:spcPct val="130000"/>
              </a:lnSpc>
            </a:pPr>
            <a:r>
              <a:rPr lang="zh-CN" altLang="zh-CN" sz="1800" b="1" dirty="0">
                <a:latin typeface="华文楷体" panose="02010600040101010101" pitchFamily="2" charset="-122"/>
                <a:ea typeface="华文楷体" panose="02010600040101010101" pitchFamily="2" charset="-122"/>
              </a:rPr>
              <a:t>不得以任何理由用公款购买、发放、赠送购物卡和各类有价消费券</a:t>
            </a:r>
            <a:endParaRPr lang="zh-CN" altLang="en-US" sz="1800" b="1" dirty="0">
              <a:latin typeface="华文楷体" panose="02010600040101010101" pitchFamily="2" charset="-122"/>
              <a:ea typeface="华文楷体" panose="02010600040101010101" pitchFamily="2" charset="-122"/>
            </a:endParaRPr>
          </a:p>
        </p:txBody>
      </p:sp>
      <p:sp>
        <p:nvSpPr>
          <p:cNvPr id="9" name="文本框 26"/>
          <p:cNvSpPr txBox="1">
            <a:spLocks noChangeArrowheads="1"/>
          </p:cNvSpPr>
          <p:nvPr/>
        </p:nvSpPr>
        <p:spPr bwMode="auto">
          <a:xfrm flipH="1">
            <a:off x="2955903" y="1837164"/>
            <a:ext cx="2770042" cy="1550354"/>
          </a:xfrm>
          <a:prstGeom prst="rect">
            <a:avLst/>
          </a:prstGeom>
          <a:noFill/>
          <a:ln w="9525">
            <a:noFill/>
            <a:miter lim="800000"/>
          </a:ln>
        </p:spPr>
        <p:txBody>
          <a:bodyPr lIns="108896" tIns="54448" rIns="108896" bIns="54448">
            <a:spAutoFit/>
          </a:bodyPr>
          <a:lstStyle/>
          <a:p>
            <a:pPr indent="344170">
              <a:lnSpc>
                <a:spcPct val="130000"/>
              </a:lnSpc>
            </a:pPr>
            <a:r>
              <a:rPr lang="zh-CN" altLang="zh-CN" sz="1800" b="1" dirty="0">
                <a:latin typeface="华文楷体" panose="02010600040101010101" pitchFamily="2" charset="-122"/>
                <a:ea typeface="华文楷体" panose="02010600040101010101" pitchFamily="2" charset="-122"/>
              </a:rPr>
              <a:t>不得巧立名目，违规新设项目发放津贴、补贴，或者发放国家已明令取消的津贴、</a:t>
            </a:r>
            <a:r>
              <a:rPr lang="zh-CN" altLang="zh-CN" sz="1800" b="1" dirty="0" smtClean="0">
                <a:latin typeface="华文楷体" panose="02010600040101010101" pitchFamily="2" charset="-122"/>
                <a:ea typeface="华文楷体" panose="02010600040101010101" pitchFamily="2" charset="-122"/>
              </a:rPr>
              <a:t>补贴</a:t>
            </a:r>
            <a:endParaRPr lang="zh-CN" altLang="zh-CN" sz="1800" b="1" dirty="0">
              <a:solidFill>
                <a:schemeClr val="bg1"/>
              </a:solidFill>
              <a:latin typeface="华文楷体" panose="02010600040101010101" pitchFamily="2" charset="-122"/>
              <a:ea typeface="华文楷体" panose="02010600040101010101" pitchFamily="2" charset="-122"/>
            </a:endParaRPr>
          </a:p>
        </p:txBody>
      </p:sp>
      <p:sp>
        <p:nvSpPr>
          <p:cNvPr id="10" name="文本框 28"/>
          <p:cNvSpPr txBox="1">
            <a:spLocks noChangeArrowheads="1"/>
          </p:cNvSpPr>
          <p:nvPr/>
        </p:nvSpPr>
        <p:spPr bwMode="auto">
          <a:xfrm flipH="1">
            <a:off x="3022613" y="3542533"/>
            <a:ext cx="2209362" cy="1159157"/>
          </a:xfrm>
          <a:prstGeom prst="rect">
            <a:avLst/>
          </a:prstGeom>
          <a:noFill/>
          <a:ln w="9525">
            <a:noFill/>
            <a:miter lim="800000"/>
          </a:ln>
        </p:spPr>
        <p:txBody>
          <a:bodyPr lIns="108896" tIns="54448" rIns="108896" bIns="54448">
            <a:spAutoFit/>
          </a:bodyPr>
          <a:lstStyle/>
          <a:p>
            <a:pPr indent="257175">
              <a:lnSpc>
                <a:spcPct val="130000"/>
              </a:lnSpc>
            </a:pPr>
            <a:r>
              <a:rPr lang="zh-CN" altLang="zh-CN" sz="1800" b="1" dirty="0">
                <a:latin typeface="华文楷体" panose="02010600040101010101" pitchFamily="2" charset="-122"/>
                <a:ea typeface="华文楷体" panose="02010600040101010101" pitchFamily="2" charset="-122"/>
              </a:rPr>
              <a:t>不得超过规定标准、范围发放各类津贴、补贴</a:t>
            </a:r>
            <a:endParaRPr lang="zh-CN" altLang="en-US" sz="1800" b="1" dirty="0">
              <a:latin typeface="华文楷体" panose="02010600040101010101" pitchFamily="2" charset="-122"/>
              <a:ea typeface="华文楷体" panose="02010600040101010101" pitchFamily="2" charset="-122"/>
            </a:endParaRPr>
          </a:p>
        </p:txBody>
      </p:sp>
      <p:sp>
        <p:nvSpPr>
          <p:cNvPr id="11" name="矩形 2"/>
          <p:cNvSpPr>
            <a:spLocks noChangeArrowheads="1"/>
          </p:cNvSpPr>
          <p:nvPr/>
        </p:nvSpPr>
        <p:spPr bwMode="auto">
          <a:xfrm>
            <a:off x="3891427" y="5138340"/>
            <a:ext cx="2020352" cy="799059"/>
          </a:xfrm>
          <a:prstGeom prst="rect">
            <a:avLst/>
          </a:prstGeom>
          <a:noFill/>
          <a:ln w="9525">
            <a:noFill/>
            <a:miter lim="800000"/>
          </a:ln>
        </p:spPr>
        <p:txBody>
          <a:bodyPr lIns="108896" tIns="54448" rIns="108896" bIns="54448">
            <a:spAutoFit/>
          </a:bodyPr>
          <a:lstStyle/>
          <a:p>
            <a:pPr indent="257175">
              <a:lnSpc>
                <a:spcPct val="130000"/>
              </a:lnSpc>
            </a:pPr>
            <a:r>
              <a:rPr lang="zh-CN" altLang="zh-CN" sz="1800" b="1" dirty="0">
                <a:latin typeface="华文楷体" panose="02010600040101010101" pitchFamily="2" charset="-122"/>
                <a:ea typeface="华文楷体" panose="02010600040101010101" pitchFamily="2" charset="-122"/>
              </a:rPr>
              <a:t>不得虚构理由发放津贴、补贴</a:t>
            </a:r>
            <a:endParaRPr lang="zh-CN" altLang="en-US" sz="1800" b="1" dirty="0">
              <a:latin typeface="华文楷体" panose="02010600040101010101" pitchFamily="2" charset="-122"/>
              <a:ea typeface="华文楷体" panose="02010600040101010101" pitchFamily="2" charset="-122"/>
            </a:endParaRPr>
          </a:p>
        </p:txBody>
      </p:sp>
      <p:sp>
        <p:nvSpPr>
          <p:cNvPr id="12" name="六边形 11"/>
          <p:cNvSpPr/>
          <p:nvPr/>
        </p:nvSpPr>
        <p:spPr>
          <a:xfrm rot="1800000">
            <a:off x="5327274" y="2810525"/>
            <a:ext cx="2785925" cy="2396093"/>
          </a:xfrm>
          <a:prstGeom prst="hexagon">
            <a:avLst>
              <a:gd name="adj" fmla="val 28663"/>
              <a:gd name="vf" fmla="val 11547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13" name="六边形 12"/>
          <p:cNvSpPr/>
          <p:nvPr/>
        </p:nvSpPr>
        <p:spPr>
          <a:xfrm rot="1800000">
            <a:off x="5343159" y="2731132"/>
            <a:ext cx="2785925" cy="2394504"/>
          </a:xfrm>
          <a:prstGeom prst="hexagon">
            <a:avLst>
              <a:gd name="adj" fmla="val 28663"/>
              <a:gd name="vf" fmla="val 11547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eaLnBrk="1" fontAlgn="auto" hangingPunct="1">
              <a:buFont typeface="Arial" panose="020B0604020202020204" pitchFamily="34" charset="0"/>
              <a:buNone/>
              <a:defRPr/>
            </a:pPr>
            <a:endParaRPr lang="zh-CN" altLang="en-US" b="1" noProof="1">
              <a:solidFill>
                <a:sysClr val="windowText" lastClr="000000"/>
              </a:solidFill>
              <a:latin typeface="楷体" panose="02010609060101010101" pitchFamily="49" charset="-122"/>
              <a:ea typeface="楷体" panose="02010609060101010101" pitchFamily="49" charset="-122"/>
              <a:cs typeface="微软雅黑" panose="020B0503020204020204" pitchFamily="34" charset="-122"/>
            </a:endParaRPr>
          </a:p>
        </p:txBody>
      </p:sp>
      <p:grpSp>
        <p:nvGrpSpPr>
          <p:cNvPr id="14" name="组合 4"/>
          <p:cNvGrpSpPr/>
          <p:nvPr/>
        </p:nvGrpSpPr>
        <p:grpSpPr bwMode="auto">
          <a:xfrm>
            <a:off x="5662412" y="4442854"/>
            <a:ext cx="975233" cy="838394"/>
            <a:chOff x="3495061" y="3306330"/>
            <a:chExt cx="925769" cy="798077"/>
          </a:xfrm>
        </p:grpSpPr>
        <p:sp>
          <p:nvSpPr>
            <p:cNvPr id="15" name="六边形 14"/>
            <p:cNvSpPr/>
            <p:nvPr/>
          </p:nvSpPr>
          <p:spPr>
            <a:xfrm rot="1800000">
              <a:off x="3495061" y="3306330"/>
              <a:ext cx="925769" cy="798077"/>
            </a:xfrm>
            <a:prstGeom prst="hexagon">
              <a:avLst>
                <a:gd name="adj" fmla="val 28663"/>
                <a:gd name="vf" fmla="val 115470"/>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16" name="Freeform 10"/>
            <p:cNvSpPr>
              <a:spLocks noChangeArrowheads="1"/>
            </p:cNvSpPr>
            <p:nvPr/>
          </p:nvSpPr>
          <p:spPr bwMode="auto">
            <a:xfrm>
              <a:off x="3794259" y="3561341"/>
              <a:ext cx="306636" cy="288053"/>
            </a:xfrm>
            <a:custGeom>
              <a:avLst/>
              <a:gdLst>
                <a:gd name="T0" fmla="*/ 2147483647 w 128"/>
                <a:gd name="T1" fmla="*/ 2147483647 h 120"/>
                <a:gd name="T2" fmla="*/ 2147483647 w 128"/>
                <a:gd name="T3" fmla="*/ 2147483647 h 120"/>
                <a:gd name="T4" fmla="*/ 0 w 128"/>
                <a:gd name="T5" fmla="*/ 2147483647 h 120"/>
                <a:gd name="T6" fmla="*/ 2147483647 w 128"/>
                <a:gd name="T7" fmla="*/ 2147483647 h 120"/>
                <a:gd name="T8" fmla="*/ 2147483647 w 128"/>
                <a:gd name="T9" fmla="*/ 2147483647 h 120"/>
                <a:gd name="T10" fmla="*/ 2147483647 w 128"/>
                <a:gd name="T11" fmla="*/ 2147483647 h 120"/>
                <a:gd name="T12" fmla="*/ 2147483647 w 128"/>
                <a:gd name="T13" fmla="*/ 2147483647 h 120"/>
                <a:gd name="T14" fmla="*/ 2147483647 w 128"/>
                <a:gd name="T15" fmla="*/ 2147483647 h 120"/>
                <a:gd name="T16" fmla="*/ 2147483647 w 128"/>
                <a:gd name="T17" fmla="*/ 2147483647 h 120"/>
                <a:gd name="T18" fmla="*/ 2147483647 w 128"/>
                <a:gd name="T19" fmla="*/ 2147483647 h 120"/>
                <a:gd name="T20" fmla="*/ 2147483647 w 128"/>
                <a:gd name="T21" fmla="*/ 2147483647 h 120"/>
                <a:gd name="T22" fmla="*/ 2147483647 w 128"/>
                <a:gd name="T23" fmla="*/ 2147483647 h 120"/>
                <a:gd name="T24" fmla="*/ 2147483647 w 128"/>
                <a:gd name="T25" fmla="*/ 2147483647 h 120"/>
                <a:gd name="T26" fmla="*/ 2147483647 w 128"/>
                <a:gd name="T27" fmla="*/ 2147483647 h 120"/>
                <a:gd name="T28" fmla="*/ 2147483647 w 128"/>
                <a:gd name="T29" fmla="*/ 2147483647 h 120"/>
                <a:gd name="T30" fmla="*/ 2147483647 w 128"/>
                <a:gd name="T31" fmla="*/ 2147483647 h 120"/>
                <a:gd name="T32" fmla="*/ 2147483647 w 128"/>
                <a:gd name="T33" fmla="*/ 2147483647 h 120"/>
                <a:gd name="T34" fmla="*/ 2147483647 w 128"/>
                <a:gd name="T35" fmla="*/ 2147483647 h 120"/>
                <a:gd name="T36" fmla="*/ 2147483647 w 128"/>
                <a:gd name="T37" fmla="*/ 2147483647 h 120"/>
                <a:gd name="T38" fmla="*/ 2147483647 w 128"/>
                <a:gd name="T39" fmla="*/ 2147483647 h 120"/>
                <a:gd name="T40" fmla="*/ 2147483647 w 128"/>
                <a:gd name="T41" fmla="*/ 2147483647 h 120"/>
                <a:gd name="T42" fmla="*/ 2147483647 w 128"/>
                <a:gd name="T43" fmla="*/ 2147483647 h 120"/>
                <a:gd name="T44" fmla="*/ 2147483647 w 128"/>
                <a:gd name="T45" fmla="*/ 2147483647 h 120"/>
                <a:gd name="T46" fmla="*/ 2147483647 w 128"/>
                <a:gd name="T47" fmla="*/ 2147483647 h 120"/>
                <a:gd name="T48" fmla="*/ 2147483647 w 128"/>
                <a:gd name="T49" fmla="*/ 2147483647 h 120"/>
                <a:gd name="T50" fmla="*/ 2147483647 w 128"/>
                <a:gd name="T51" fmla="*/ 2147483647 h 120"/>
                <a:gd name="T52" fmla="*/ 2147483647 w 128"/>
                <a:gd name="T53" fmla="*/ 2147483647 h 120"/>
                <a:gd name="T54" fmla="*/ 2147483647 w 128"/>
                <a:gd name="T55" fmla="*/ 2147483647 h 120"/>
                <a:gd name="T56" fmla="*/ 2147483647 w 128"/>
                <a:gd name="T57" fmla="*/ 2147483647 h 120"/>
                <a:gd name="T58" fmla="*/ 2147483647 w 128"/>
                <a:gd name="T59" fmla="*/ 0 h 120"/>
                <a:gd name="T60" fmla="*/ 2147483647 w 128"/>
                <a:gd name="T61" fmla="*/ 2147483647 h 120"/>
                <a:gd name="T62" fmla="*/ 2147483647 w 128"/>
                <a:gd name="T63" fmla="*/ 2147483647 h 120"/>
                <a:gd name="T64" fmla="*/ 2147483647 w 128"/>
                <a:gd name="T65" fmla="*/ 2147483647 h 120"/>
                <a:gd name="T66" fmla="*/ 2147483647 w 128"/>
                <a:gd name="T67" fmla="*/ 2147483647 h 120"/>
                <a:gd name="T68" fmla="*/ 2147483647 w 128"/>
                <a:gd name="T69" fmla="*/ 2147483647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120"/>
                <a:gd name="T107" fmla="*/ 128 w 128"/>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w="9525">
              <a:noFill/>
              <a:round/>
            </a:ln>
          </p:spPr>
          <p:txBody>
            <a:bodyPr/>
            <a:lstStyle/>
            <a:p>
              <a:endParaRPr lang="zh-CN" altLang="en-US"/>
            </a:p>
          </p:txBody>
        </p:sp>
      </p:grpSp>
      <p:grpSp>
        <p:nvGrpSpPr>
          <p:cNvPr id="17" name="组合 16"/>
          <p:cNvGrpSpPr/>
          <p:nvPr/>
        </p:nvGrpSpPr>
        <p:grpSpPr bwMode="auto">
          <a:xfrm>
            <a:off x="7377805" y="3442497"/>
            <a:ext cx="975233" cy="838394"/>
            <a:chOff x="5209574" y="2306198"/>
            <a:chExt cx="925769" cy="798077"/>
          </a:xfrm>
        </p:grpSpPr>
        <p:sp>
          <p:nvSpPr>
            <p:cNvPr id="18" name="六边形 17"/>
            <p:cNvSpPr/>
            <p:nvPr/>
          </p:nvSpPr>
          <p:spPr>
            <a:xfrm rot="1800000">
              <a:off x="5209574" y="2306198"/>
              <a:ext cx="925769" cy="798077"/>
            </a:xfrm>
            <a:prstGeom prst="hexagon">
              <a:avLst>
                <a:gd name="adj" fmla="val 28663"/>
                <a:gd name="vf" fmla="val 11547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grpSp>
          <p:nvGrpSpPr>
            <p:cNvPr id="19" name="组合 95"/>
            <p:cNvGrpSpPr/>
            <p:nvPr/>
          </p:nvGrpSpPr>
          <p:grpSpPr>
            <a:xfrm>
              <a:off x="5519111" y="2569584"/>
              <a:ext cx="306634" cy="271328"/>
              <a:chOff x="3889375" y="3302000"/>
              <a:chExt cx="261938" cy="231776"/>
            </a:xfrm>
            <a:solidFill>
              <a:schemeClr val="bg1"/>
            </a:solidFill>
          </p:grpSpPr>
          <p:sp>
            <p:nvSpPr>
              <p:cNvPr id="20"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21"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22"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23"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24"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grpSp>
      </p:grpSp>
      <p:grpSp>
        <p:nvGrpSpPr>
          <p:cNvPr id="25" name="组合 5"/>
          <p:cNvGrpSpPr/>
          <p:nvPr/>
        </p:nvGrpSpPr>
        <p:grpSpPr bwMode="auto">
          <a:xfrm>
            <a:off x="5090614" y="3442497"/>
            <a:ext cx="975233" cy="838394"/>
            <a:chOff x="2923555" y="2306197"/>
            <a:chExt cx="925769" cy="798077"/>
          </a:xfrm>
        </p:grpSpPr>
        <p:sp>
          <p:nvSpPr>
            <p:cNvPr id="26" name="六边形 25"/>
            <p:cNvSpPr/>
            <p:nvPr/>
          </p:nvSpPr>
          <p:spPr>
            <a:xfrm rot="1800000">
              <a:off x="2923555" y="2306197"/>
              <a:ext cx="925769" cy="798077"/>
            </a:xfrm>
            <a:prstGeom prst="hexagon">
              <a:avLst>
                <a:gd name="adj" fmla="val 2866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grpSp>
          <p:nvGrpSpPr>
            <p:cNvPr id="27" name="组合 103"/>
            <p:cNvGrpSpPr/>
            <p:nvPr/>
          </p:nvGrpSpPr>
          <p:grpSpPr>
            <a:xfrm>
              <a:off x="3242437" y="2552842"/>
              <a:ext cx="288053" cy="304776"/>
              <a:chOff x="5908675" y="1281113"/>
              <a:chExt cx="246063" cy="260350"/>
            </a:xfrm>
            <a:solidFill>
              <a:schemeClr val="bg1"/>
            </a:solidFill>
          </p:grpSpPr>
          <p:sp>
            <p:nvSpPr>
              <p:cNvPr id="28" name="Rectangle 5"/>
              <p:cNvSpPr>
                <a:spLocks noChangeArrowheads="1"/>
              </p:cNvSpPr>
              <p:nvPr/>
            </p:nvSpPr>
            <p:spPr bwMode="auto">
              <a:xfrm>
                <a:off x="6024563" y="1320800"/>
                <a:ext cx="15875" cy="163513"/>
              </a:xfrm>
              <a:prstGeom prst="rect">
                <a:avLst/>
              </a:pr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29"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30"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31"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32"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grpSp>
      </p:grpSp>
      <p:grpSp>
        <p:nvGrpSpPr>
          <p:cNvPr id="33" name="组合 1"/>
          <p:cNvGrpSpPr/>
          <p:nvPr/>
        </p:nvGrpSpPr>
        <p:grpSpPr bwMode="auto">
          <a:xfrm>
            <a:off x="6806007" y="2451668"/>
            <a:ext cx="975233" cy="839982"/>
            <a:chOff x="4638068" y="1317099"/>
            <a:chExt cx="925769" cy="798077"/>
          </a:xfrm>
        </p:grpSpPr>
        <p:sp>
          <p:nvSpPr>
            <p:cNvPr id="34" name="六边形 33"/>
            <p:cNvSpPr/>
            <p:nvPr/>
          </p:nvSpPr>
          <p:spPr>
            <a:xfrm rot="1800000">
              <a:off x="4638068" y="1317099"/>
              <a:ext cx="925769" cy="798077"/>
            </a:xfrm>
            <a:prstGeom prst="hexagon">
              <a:avLst>
                <a:gd name="adj" fmla="val 28663"/>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grpSp>
          <p:nvGrpSpPr>
            <p:cNvPr id="35" name="组合 111"/>
            <p:cNvGrpSpPr/>
            <p:nvPr/>
          </p:nvGrpSpPr>
          <p:grpSpPr>
            <a:xfrm>
              <a:off x="4950422" y="1529083"/>
              <a:ext cx="301060" cy="301061"/>
              <a:chOff x="5903913" y="4632325"/>
              <a:chExt cx="257175" cy="257176"/>
            </a:xfrm>
            <a:solidFill>
              <a:schemeClr val="bg1"/>
            </a:solidFill>
          </p:grpSpPr>
          <p:sp>
            <p:nvSpPr>
              <p:cNvPr id="36"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37"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38"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39"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grpSp>
      </p:grpSp>
      <p:grpSp>
        <p:nvGrpSpPr>
          <p:cNvPr id="40" name="组合 3"/>
          <p:cNvGrpSpPr/>
          <p:nvPr/>
        </p:nvGrpSpPr>
        <p:grpSpPr bwMode="auto">
          <a:xfrm>
            <a:off x="6806007" y="4442854"/>
            <a:ext cx="975233" cy="838394"/>
            <a:chOff x="4638068" y="3306330"/>
            <a:chExt cx="925769" cy="798077"/>
          </a:xfrm>
        </p:grpSpPr>
        <p:sp>
          <p:nvSpPr>
            <p:cNvPr id="41" name="六边形 40"/>
            <p:cNvSpPr/>
            <p:nvPr/>
          </p:nvSpPr>
          <p:spPr>
            <a:xfrm rot="1800000">
              <a:off x="4638068" y="3306330"/>
              <a:ext cx="925769" cy="798077"/>
            </a:xfrm>
            <a:prstGeom prst="hexagon">
              <a:avLst>
                <a:gd name="adj" fmla="val 28663"/>
                <a:gd name="vf" fmla="val 115470"/>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grpSp>
          <p:nvGrpSpPr>
            <p:cNvPr id="42" name="组合 138"/>
            <p:cNvGrpSpPr/>
            <p:nvPr/>
          </p:nvGrpSpPr>
          <p:grpSpPr>
            <a:xfrm>
              <a:off x="4955685" y="3539163"/>
              <a:ext cx="290587" cy="332410"/>
              <a:chOff x="10856093" y="315913"/>
              <a:chExt cx="419100" cy="479425"/>
            </a:xfrm>
            <a:solidFill>
              <a:schemeClr val="bg1"/>
            </a:solidFill>
          </p:grpSpPr>
          <p:sp>
            <p:nvSpPr>
              <p:cNvPr id="43"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44" name="Rectangle 8"/>
              <p:cNvSpPr>
                <a:spLocks noChangeArrowheads="1"/>
              </p:cNvSpPr>
              <p:nvPr/>
            </p:nvSpPr>
            <p:spPr bwMode="auto">
              <a:xfrm>
                <a:off x="10930706" y="495301"/>
                <a:ext cx="179388" cy="30163"/>
              </a:xfrm>
              <a:prstGeom prst="rect">
                <a:avLst/>
              </a:pr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45" name="Rectangle 9"/>
              <p:cNvSpPr>
                <a:spLocks noChangeArrowheads="1"/>
              </p:cNvSpPr>
              <p:nvPr/>
            </p:nvSpPr>
            <p:spPr bwMode="auto">
              <a:xfrm>
                <a:off x="10930706" y="555626"/>
                <a:ext cx="179388" cy="30163"/>
              </a:xfrm>
              <a:prstGeom prst="rect">
                <a:avLst/>
              </a:pr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46" name="Rectangle 10"/>
              <p:cNvSpPr>
                <a:spLocks noChangeArrowheads="1"/>
              </p:cNvSpPr>
              <p:nvPr/>
            </p:nvSpPr>
            <p:spPr bwMode="auto">
              <a:xfrm>
                <a:off x="10930706" y="615951"/>
                <a:ext cx="179388" cy="28575"/>
              </a:xfrm>
              <a:prstGeom prst="rect">
                <a:avLst/>
              </a:pr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47" name="Rectangle 11"/>
              <p:cNvSpPr>
                <a:spLocks noChangeArrowheads="1"/>
              </p:cNvSpPr>
              <p:nvPr/>
            </p:nvSpPr>
            <p:spPr bwMode="auto">
              <a:xfrm>
                <a:off x="10930706" y="434975"/>
                <a:ext cx="90488" cy="30163"/>
              </a:xfrm>
              <a:prstGeom prst="rect">
                <a:avLst/>
              </a:pr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48"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grpSp>
      </p:grpSp>
      <p:grpSp>
        <p:nvGrpSpPr>
          <p:cNvPr id="49" name="组合 6"/>
          <p:cNvGrpSpPr/>
          <p:nvPr/>
        </p:nvGrpSpPr>
        <p:grpSpPr bwMode="auto">
          <a:xfrm>
            <a:off x="5662412" y="2451668"/>
            <a:ext cx="975233" cy="839982"/>
            <a:chOff x="3495061" y="1317099"/>
            <a:chExt cx="925769" cy="798077"/>
          </a:xfrm>
        </p:grpSpPr>
        <p:sp>
          <p:nvSpPr>
            <p:cNvPr id="50" name="六边形 49"/>
            <p:cNvSpPr/>
            <p:nvPr/>
          </p:nvSpPr>
          <p:spPr>
            <a:xfrm rot="1800000">
              <a:off x="3495061" y="1317099"/>
              <a:ext cx="925769" cy="798077"/>
            </a:xfrm>
            <a:prstGeom prst="hexagon">
              <a:avLst>
                <a:gd name="adj" fmla="val 28663"/>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grpSp>
          <p:nvGrpSpPr>
            <p:cNvPr id="51" name="组合 123"/>
            <p:cNvGrpSpPr/>
            <p:nvPr/>
          </p:nvGrpSpPr>
          <p:grpSpPr>
            <a:xfrm>
              <a:off x="3797292" y="1491619"/>
              <a:ext cx="306656" cy="310855"/>
              <a:chOff x="9363075" y="4967288"/>
              <a:chExt cx="463551" cy="469900"/>
            </a:xfrm>
            <a:solidFill>
              <a:schemeClr val="bg1"/>
            </a:solidFill>
          </p:grpSpPr>
          <p:sp>
            <p:nvSpPr>
              <p:cNvPr id="52"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53"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54"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55"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p:spPr>
            <p:txBody>
              <a:bodyPr/>
              <a:lstStyle/>
              <a:p>
                <a:pPr eaLnBrk="1" fontAlgn="auto" hangingPunct="1">
                  <a:buFont typeface="Arial" panose="020B0604020202020204" pitchFamily="34" charset="0"/>
                  <a:buNone/>
                  <a:defRPr/>
                </a:pPr>
                <a:endParaRPr lang="zh-CN" altLang="en-US" b="1" noProof="1">
                  <a:solidFill>
                    <a:schemeClr val="bg1"/>
                  </a:solidFill>
                  <a:latin typeface="楷体" panose="02010609060101010101" pitchFamily="49" charset="-122"/>
                  <a:ea typeface="楷体" panose="02010609060101010101" pitchFamily="49" charset="-122"/>
                  <a:cs typeface="微软雅黑" panose="020B0503020204020204" pitchFamily="34" charset="-122"/>
                </a:endParaRPr>
              </a:p>
            </p:txBody>
          </p:sp>
        </p:grpSp>
      </p:grpSp>
      <p:sp>
        <p:nvSpPr>
          <p:cNvPr id="56" name="Freeform 118"/>
          <p:cNvSpPr>
            <a:spLocks noChangeArrowheads="1"/>
          </p:cNvSpPr>
          <p:nvPr/>
        </p:nvSpPr>
        <p:spPr bwMode="auto">
          <a:xfrm>
            <a:off x="10829636" y="1429530"/>
            <a:ext cx="592446" cy="593862"/>
          </a:xfrm>
          <a:custGeom>
            <a:avLst/>
            <a:gdLst>
              <a:gd name="T0" fmla="*/ 2147483647 w 768"/>
              <a:gd name="T1" fmla="*/ 2147483647 h 768"/>
              <a:gd name="T2" fmla="*/ 2147483647 w 768"/>
              <a:gd name="T3" fmla="*/ 2147483647 h 768"/>
              <a:gd name="T4" fmla="*/ 2147483647 w 768"/>
              <a:gd name="T5" fmla="*/ 2147483647 h 768"/>
              <a:gd name="T6" fmla="*/ 0 w 768"/>
              <a:gd name="T7" fmla="*/ 2147483647 h 768"/>
              <a:gd name="T8" fmla="*/ 0 w 768"/>
              <a:gd name="T9" fmla="*/ 2147483647 h 768"/>
              <a:gd name="T10" fmla="*/ 2147483647 w 768"/>
              <a:gd name="T11" fmla="*/ 2147483647 h 768"/>
              <a:gd name="T12" fmla="*/ 2147483647 w 768"/>
              <a:gd name="T13" fmla="*/ 2147483647 h 768"/>
              <a:gd name="T14" fmla="*/ 2147483647 w 768"/>
              <a:gd name="T15" fmla="*/ 0 h 768"/>
              <a:gd name="T16" fmla="*/ 2147483647 w 768"/>
              <a:gd name="T17" fmla="*/ 0 h 768"/>
              <a:gd name="T18" fmla="*/ 2147483647 w 768"/>
              <a:gd name="T19" fmla="*/ 2147483647 h 768"/>
              <a:gd name="T20" fmla="*/ 2147483647 w 768"/>
              <a:gd name="T21" fmla="*/ 2147483647 h 768"/>
              <a:gd name="T22" fmla="*/ 2147483647 w 768"/>
              <a:gd name="T23" fmla="*/ 2147483647 h 768"/>
              <a:gd name="T24" fmla="*/ 2147483647 w 768"/>
              <a:gd name="T25" fmla="*/ 2147483647 h 768"/>
              <a:gd name="T26" fmla="*/ 2147483647 w 768"/>
              <a:gd name="T27" fmla="*/ 2147483647 h 768"/>
              <a:gd name="T28" fmla="*/ 2147483647 w 768"/>
              <a:gd name="T29" fmla="*/ 2147483647 h 768"/>
              <a:gd name="T30" fmla="*/ 2147483647 w 768"/>
              <a:gd name="T31" fmla="*/ 2147483647 h 768"/>
              <a:gd name="T32" fmla="*/ 2147483647 w 768"/>
              <a:gd name="T33" fmla="*/ 2147483647 h 768"/>
              <a:gd name="T34" fmla="*/ 2147483647 w 768"/>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8"/>
              <a:gd name="T55" fmla="*/ 0 h 768"/>
              <a:gd name="T56" fmla="*/ 768 w 768"/>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8" h="768">
                <a:moveTo>
                  <a:pt x="240" y="768"/>
                </a:moveTo>
                <a:cubicBezTo>
                  <a:pt x="232" y="768"/>
                  <a:pt x="219" y="762"/>
                  <a:pt x="214" y="757"/>
                </a:cubicBezTo>
                <a:cubicBezTo>
                  <a:pt x="11" y="554"/>
                  <a:pt x="11" y="554"/>
                  <a:pt x="11" y="554"/>
                </a:cubicBezTo>
                <a:cubicBezTo>
                  <a:pt x="6" y="549"/>
                  <a:pt x="0" y="535"/>
                  <a:pt x="0" y="527"/>
                </a:cubicBezTo>
                <a:cubicBezTo>
                  <a:pt x="0" y="241"/>
                  <a:pt x="0" y="241"/>
                  <a:pt x="0" y="241"/>
                </a:cubicBezTo>
                <a:cubicBezTo>
                  <a:pt x="0" y="233"/>
                  <a:pt x="6" y="219"/>
                  <a:pt x="11" y="214"/>
                </a:cubicBezTo>
                <a:cubicBezTo>
                  <a:pt x="214" y="11"/>
                  <a:pt x="214" y="11"/>
                  <a:pt x="214" y="11"/>
                </a:cubicBezTo>
                <a:cubicBezTo>
                  <a:pt x="219" y="6"/>
                  <a:pt x="234" y="0"/>
                  <a:pt x="241" y="0"/>
                </a:cubicBezTo>
                <a:cubicBezTo>
                  <a:pt x="527" y="0"/>
                  <a:pt x="527" y="0"/>
                  <a:pt x="527" y="0"/>
                </a:cubicBezTo>
                <a:cubicBezTo>
                  <a:pt x="534" y="0"/>
                  <a:pt x="549" y="6"/>
                  <a:pt x="554" y="11"/>
                </a:cubicBezTo>
                <a:cubicBezTo>
                  <a:pt x="757" y="214"/>
                  <a:pt x="757" y="214"/>
                  <a:pt x="757" y="214"/>
                </a:cubicBezTo>
                <a:cubicBezTo>
                  <a:pt x="762" y="219"/>
                  <a:pt x="768" y="233"/>
                  <a:pt x="768" y="241"/>
                </a:cubicBezTo>
                <a:cubicBezTo>
                  <a:pt x="768" y="527"/>
                  <a:pt x="768" y="527"/>
                  <a:pt x="768" y="527"/>
                </a:cubicBezTo>
                <a:cubicBezTo>
                  <a:pt x="768" y="535"/>
                  <a:pt x="762" y="549"/>
                  <a:pt x="757" y="554"/>
                </a:cubicBezTo>
                <a:cubicBezTo>
                  <a:pt x="554" y="757"/>
                  <a:pt x="554" y="757"/>
                  <a:pt x="554" y="757"/>
                </a:cubicBezTo>
                <a:cubicBezTo>
                  <a:pt x="549" y="762"/>
                  <a:pt x="534" y="768"/>
                  <a:pt x="527" y="768"/>
                </a:cubicBezTo>
                <a:cubicBezTo>
                  <a:pt x="240" y="768"/>
                  <a:pt x="240" y="768"/>
                  <a:pt x="240" y="768"/>
                </a:cubicBezTo>
                <a:cubicBezTo>
                  <a:pt x="240" y="768"/>
                  <a:pt x="240" y="768"/>
                  <a:pt x="240" y="768"/>
                </a:cubicBezTo>
              </a:path>
            </a:pathLst>
          </a:custGeom>
          <a:solidFill>
            <a:srgbClr val="EF493D"/>
          </a:solidFill>
          <a:ln w="9525">
            <a:noFill/>
            <a:round/>
          </a:ln>
        </p:spPr>
        <p:txBody>
          <a:bodyPr lIns="108896" tIns="54448" rIns="108896" bIns="54448"/>
          <a:lstStyle/>
          <a:p>
            <a:endParaRPr lang="zh-CN" altLang="en-US"/>
          </a:p>
        </p:txBody>
      </p:sp>
      <p:sp>
        <p:nvSpPr>
          <p:cNvPr id="57" name="文本框 33"/>
          <p:cNvSpPr txBox="1">
            <a:spLocks noChangeArrowheads="1"/>
          </p:cNvSpPr>
          <p:nvPr/>
        </p:nvSpPr>
        <p:spPr bwMode="auto">
          <a:xfrm>
            <a:off x="10853460" y="2098021"/>
            <a:ext cx="603565" cy="2141285"/>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3300" b="1" dirty="0">
                <a:solidFill>
                  <a:srgbClr val="FF0000"/>
                </a:solidFill>
                <a:latin typeface="微软雅黑" panose="020B0503020204020204" pitchFamily="34" charset="-122"/>
                <a:ea typeface="微软雅黑" panose="020B0503020204020204" pitchFamily="34" charset="-122"/>
              </a:rPr>
              <a:t>红线禁令</a:t>
            </a:r>
            <a:endParaRPr lang="zh-CN" altLang="en-US" sz="3300" b="1" dirty="0">
              <a:solidFill>
                <a:srgbClr val="FF0000"/>
              </a:solidFill>
              <a:latin typeface="微软雅黑" panose="020B0503020204020204" pitchFamily="34" charset="-122"/>
              <a:ea typeface="微软雅黑" panose="020B0503020204020204" pitchFamily="34" charset="-122"/>
            </a:endParaRPr>
          </a:p>
        </p:txBody>
      </p:sp>
      <p:sp>
        <p:nvSpPr>
          <p:cNvPr id="58" name="Freeform 120"/>
          <p:cNvSpPr>
            <a:spLocks noChangeArrowheads="1"/>
          </p:cNvSpPr>
          <p:nvPr/>
        </p:nvSpPr>
        <p:spPr bwMode="auto">
          <a:xfrm>
            <a:off x="10883638" y="1645480"/>
            <a:ext cx="538443" cy="377912"/>
          </a:xfrm>
          <a:custGeom>
            <a:avLst/>
            <a:gdLst>
              <a:gd name="T0" fmla="*/ 2147483647 w 697"/>
              <a:gd name="T1" fmla="*/ 0 h 488"/>
              <a:gd name="T2" fmla="*/ 2147483647 w 697"/>
              <a:gd name="T3" fmla="*/ 2147483647 h 488"/>
              <a:gd name="T4" fmla="*/ 2147483647 w 697"/>
              <a:gd name="T5" fmla="*/ 2147483647 h 488"/>
              <a:gd name="T6" fmla="*/ 2147483647 w 697"/>
              <a:gd name="T7" fmla="*/ 2147483647 h 488"/>
              <a:gd name="T8" fmla="*/ 2147483647 w 697"/>
              <a:gd name="T9" fmla="*/ 2147483647 h 488"/>
              <a:gd name="T10" fmla="*/ 2147483647 w 697"/>
              <a:gd name="T11" fmla="*/ 2147483647 h 488"/>
              <a:gd name="T12" fmla="*/ 2147483647 w 697"/>
              <a:gd name="T13" fmla="*/ 2147483647 h 488"/>
              <a:gd name="T14" fmla="*/ 2147483647 w 697"/>
              <a:gd name="T15" fmla="*/ 2147483647 h 488"/>
              <a:gd name="T16" fmla="*/ 2147483647 w 697"/>
              <a:gd name="T17" fmla="*/ 2147483647 h 488"/>
              <a:gd name="T18" fmla="*/ 2147483647 w 697"/>
              <a:gd name="T19" fmla="*/ 2147483647 h 488"/>
              <a:gd name="T20" fmla="*/ 2147483647 w 697"/>
              <a:gd name="T21" fmla="*/ 2147483647 h 488"/>
              <a:gd name="T22" fmla="*/ 2147483647 w 697"/>
              <a:gd name="T23" fmla="*/ 2147483647 h 488"/>
              <a:gd name="T24" fmla="*/ 2147483647 w 697"/>
              <a:gd name="T25" fmla="*/ 0 h 488"/>
              <a:gd name="T26" fmla="*/ 0 w 697"/>
              <a:gd name="T27" fmla="*/ 2147483647 h 488"/>
              <a:gd name="T28" fmla="*/ 2147483647 w 697"/>
              <a:gd name="T29" fmla="*/ 2147483647 h 488"/>
              <a:gd name="T30" fmla="*/ 2147483647 w 697"/>
              <a:gd name="T31" fmla="*/ 2147483647 h 488"/>
              <a:gd name="T32" fmla="*/ 2147483647 w 697"/>
              <a:gd name="T33" fmla="*/ 2147483647 h 488"/>
              <a:gd name="T34" fmla="*/ 2147483647 w 697"/>
              <a:gd name="T35" fmla="*/ 2147483647 h 488"/>
              <a:gd name="T36" fmla="*/ 2147483647 w 697"/>
              <a:gd name="T37" fmla="*/ 2147483647 h 488"/>
              <a:gd name="T38" fmla="*/ 2147483647 w 697"/>
              <a:gd name="T39" fmla="*/ 2147483647 h 488"/>
              <a:gd name="T40" fmla="*/ 2147483647 w 697"/>
              <a:gd name="T41" fmla="*/ 2147483647 h 488"/>
              <a:gd name="T42" fmla="*/ 2147483647 w 697"/>
              <a:gd name="T43" fmla="*/ 2147483647 h 488"/>
              <a:gd name="T44" fmla="*/ 2147483647 w 697"/>
              <a:gd name="T45" fmla="*/ 2147483647 h 488"/>
              <a:gd name="T46" fmla="*/ 0 w 697"/>
              <a:gd name="T47" fmla="*/ 2147483647 h 488"/>
              <a:gd name="T48" fmla="*/ 2147483647 w 697"/>
              <a:gd name="T49" fmla="*/ 2147483647 h 488"/>
              <a:gd name="T50" fmla="*/ 2147483647 w 697"/>
              <a:gd name="T51" fmla="*/ 2147483647 h 488"/>
              <a:gd name="T52" fmla="*/ 2147483647 w 697"/>
              <a:gd name="T53" fmla="*/ 2147483647 h 488"/>
              <a:gd name="T54" fmla="*/ 2147483647 w 697"/>
              <a:gd name="T55" fmla="*/ 2147483647 h 488"/>
              <a:gd name="T56" fmla="*/ 2147483647 w 697"/>
              <a:gd name="T57" fmla="*/ 2147483647 h 488"/>
              <a:gd name="T58" fmla="*/ 2147483647 w 697"/>
              <a:gd name="T59" fmla="*/ 2147483647 h 488"/>
              <a:gd name="T60" fmla="*/ 2147483647 w 697"/>
              <a:gd name="T61" fmla="*/ 2147483647 h 488"/>
              <a:gd name="T62" fmla="*/ 2147483647 w 697"/>
              <a:gd name="T63" fmla="*/ 2147483647 h 488"/>
              <a:gd name="T64" fmla="*/ 2147483647 w 697"/>
              <a:gd name="T65" fmla="*/ 2147483647 h 488"/>
              <a:gd name="T66" fmla="*/ 2147483647 w 697"/>
              <a:gd name="T67" fmla="*/ 2147483647 h 488"/>
              <a:gd name="T68" fmla="*/ 2147483647 w 697"/>
              <a:gd name="T69" fmla="*/ 2147483647 h 488"/>
              <a:gd name="T70" fmla="*/ 2147483647 w 697"/>
              <a:gd name="T71" fmla="*/ 2147483647 h 488"/>
              <a:gd name="T72" fmla="*/ 2147483647 w 697"/>
              <a:gd name="T73" fmla="*/ 2147483647 h 488"/>
              <a:gd name="T74" fmla="*/ 2147483647 w 697"/>
              <a:gd name="T75" fmla="*/ 2147483647 h 488"/>
              <a:gd name="T76" fmla="*/ 2147483647 w 697"/>
              <a:gd name="T77" fmla="*/ 2147483647 h 488"/>
              <a:gd name="T78" fmla="*/ 2147483647 w 697"/>
              <a:gd name="T79" fmla="*/ 2147483647 h 488"/>
              <a:gd name="T80" fmla="*/ 2147483647 w 697"/>
              <a:gd name="T81" fmla="*/ 2147483647 h 488"/>
              <a:gd name="T82" fmla="*/ 2147483647 w 697"/>
              <a:gd name="T83" fmla="*/ 2147483647 h 488"/>
              <a:gd name="T84" fmla="*/ 2147483647 w 697"/>
              <a:gd name="T85" fmla="*/ 2147483647 h 488"/>
              <a:gd name="T86" fmla="*/ 2147483647 w 697"/>
              <a:gd name="T87" fmla="*/ 2147483647 h 488"/>
              <a:gd name="T88" fmla="*/ 2147483647 w 697"/>
              <a:gd name="T89" fmla="*/ 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7"/>
              <a:gd name="T136" fmla="*/ 0 h 488"/>
              <a:gd name="T137" fmla="*/ 697 w 697"/>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7" h="488">
                <a:moveTo>
                  <a:pt x="383" y="0"/>
                </a:moveTo>
                <a:cubicBezTo>
                  <a:pt x="352" y="0"/>
                  <a:pt x="329" y="14"/>
                  <a:pt x="315" y="38"/>
                </a:cubicBezTo>
                <a:cubicBezTo>
                  <a:pt x="314" y="38"/>
                  <a:pt x="296" y="18"/>
                  <a:pt x="291" y="16"/>
                </a:cubicBezTo>
                <a:cubicBezTo>
                  <a:pt x="288" y="8"/>
                  <a:pt x="281" y="4"/>
                  <a:pt x="273" y="4"/>
                </a:cubicBezTo>
                <a:cubicBezTo>
                  <a:pt x="166" y="4"/>
                  <a:pt x="166" y="4"/>
                  <a:pt x="166" y="4"/>
                </a:cubicBezTo>
                <a:cubicBezTo>
                  <a:pt x="156" y="4"/>
                  <a:pt x="147" y="11"/>
                  <a:pt x="147" y="23"/>
                </a:cubicBezTo>
                <a:cubicBezTo>
                  <a:pt x="147" y="33"/>
                  <a:pt x="152" y="39"/>
                  <a:pt x="159" y="41"/>
                </a:cubicBezTo>
                <a:cubicBezTo>
                  <a:pt x="160" y="46"/>
                  <a:pt x="195" y="81"/>
                  <a:pt x="200" y="83"/>
                </a:cubicBezTo>
                <a:cubicBezTo>
                  <a:pt x="200" y="84"/>
                  <a:pt x="201" y="84"/>
                  <a:pt x="201" y="85"/>
                </a:cubicBezTo>
                <a:cubicBezTo>
                  <a:pt x="201" y="106"/>
                  <a:pt x="201" y="106"/>
                  <a:pt x="201" y="106"/>
                </a:cubicBezTo>
                <a:cubicBezTo>
                  <a:pt x="197" y="103"/>
                  <a:pt x="135" y="39"/>
                  <a:pt x="131" y="36"/>
                </a:cubicBezTo>
                <a:cubicBezTo>
                  <a:pt x="128" y="32"/>
                  <a:pt x="124" y="28"/>
                  <a:pt x="120" y="25"/>
                </a:cubicBezTo>
                <a:cubicBezTo>
                  <a:pt x="109" y="10"/>
                  <a:pt x="86" y="0"/>
                  <a:pt x="65" y="0"/>
                </a:cubicBezTo>
                <a:cubicBezTo>
                  <a:pt x="34" y="0"/>
                  <a:pt x="0" y="16"/>
                  <a:pt x="0" y="61"/>
                </a:cubicBezTo>
                <a:cubicBezTo>
                  <a:pt x="0" y="77"/>
                  <a:pt x="4" y="94"/>
                  <a:pt x="20" y="105"/>
                </a:cubicBezTo>
                <a:cubicBezTo>
                  <a:pt x="23" y="109"/>
                  <a:pt x="78" y="164"/>
                  <a:pt x="82" y="168"/>
                </a:cubicBezTo>
                <a:cubicBezTo>
                  <a:pt x="83" y="169"/>
                  <a:pt x="84" y="170"/>
                  <a:pt x="85" y="171"/>
                </a:cubicBezTo>
                <a:cubicBezTo>
                  <a:pt x="80" y="174"/>
                  <a:pt x="74" y="175"/>
                  <a:pt x="68" y="175"/>
                </a:cubicBezTo>
                <a:cubicBezTo>
                  <a:pt x="63" y="175"/>
                  <a:pt x="59" y="175"/>
                  <a:pt x="56" y="174"/>
                </a:cubicBezTo>
                <a:cubicBezTo>
                  <a:pt x="54" y="173"/>
                  <a:pt x="53" y="172"/>
                  <a:pt x="51" y="171"/>
                </a:cubicBezTo>
                <a:cubicBezTo>
                  <a:pt x="48" y="167"/>
                  <a:pt x="45" y="163"/>
                  <a:pt x="41" y="161"/>
                </a:cubicBezTo>
                <a:cubicBezTo>
                  <a:pt x="38" y="156"/>
                  <a:pt x="35" y="152"/>
                  <a:pt x="31" y="150"/>
                </a:cubicBezTo>
                <a:cubicBezTo>
                  <a:pt x="27" y="144"/>
                  <a:pt x="23" y="139"/>
                  <a:pt x="15" y="139"/>
                </a:cubicBezTo>
                <a:cubicBezTo>
                  <a:pt x="6" y="139"/>
                  <a:pt x="0" y="147"/>
                  <a:pt x="0" y="158"/>
                </a:cubicBezTo>
                <a:cubicBezTo>
                  <a:pt x="0" y="170"/>
                  <a:pt x="6" y="184"/>
                  <a:pt x="19" y="194"/>
                </a:cubicBezTo>
                <a:cubicBezTo>
                  <a:pt x="21" y="196"/>
                  <a:pt x="191" y="368"/>
                  <a:pt x="313" y="488"/>
                </a:cubicBezTo>
                <a:cubicBezTo>
                  <a:pt x="456" y="488"/>
                  <a:pt x="456" y="488"/>
                  <a:pt x="456" y="488"/>
                </a:cubicBezTo>
                <a:cubicBezTo>
                  <a:pt x="457" y="488"/>
                  <a:pt x="457" y="488"/>
                  <a:pt x="457" y="488"/>
                </a:cubicBezTo>
                <a:cubicBezTo>
                  <a:pt x="458" y="488"/>
                  <a:pt x="458" y="488"/>
                  <a:pt x="458" y="488"/>
                </a:cubicBezTo>
                <a:cubicBezTo>
                  <a:pt x="458" y="488"/>
                  <a:pt x="458" y="488"/>
                  <a:pt x="458" y="488"/>
                </a:cubicBezTo>
                <a:cubicBezTo>
                  <a:pt x="458" y="488"/>
                  <a:pt x="458" y="488"/>
                  <a:pt x="458" y="488"/>
                </a:cubicBezTo>
                <a:cubicBezTo>
                  <a:pt x="458" y="488"/>
                  <a:pt x="458" y="488"/>
                  <a:pt x="458" y="488"/>
                </a:cubicBezTo>
                <a:cubicBezTo>
                  <a:pt x="466" y="487"/>
                  <a:pt x="479" y="482"/>
                  <a:pt x="483" y="477"/>
                </a:cubicBezTo>
                <a:cubicBezTo>
                  <a:pt x="569" y="392"/>
                  <a:pt x="569" y="392"/>
                  <a:pt x="569" y="392"/>
                </a:cubicBezTo>
                <a:cubicBezTo>
                  <a:pt x="686" y="274"/>
                  <a:pt x="686" y="274"/>
                  <a:pt x="686" y="274"/>
                </a:cubicBezTo>
                <a:cubicBezTo>
                  <a:pt x="690" y="270"/>
                  <a:pt x="694" y="260"/>
                  <a:pt x="696" y="253"/>
                </a:cubicBezTo>
                <a:cubicBezTo>
                  <a:pt x="697" y="251"/>
                  <a:pt x="697" y="249"/>
                  <a:pt x="697" y="247"/>
                </a:cubicBezTo>
                <a:cubicBezTo>
                  <a:pt x="697" y="107"/>
                  <a:pt x="697" y="107"/>
                  <a:pt x="697" y="107"/>
                </a:cubicBezTo>
                <a:cubicBezTo>
                  <a:pt x="673" y="83"/>
                  <a:pt x="618" y="27"/>
                  <a:pt x="614" y="25"/>
                </a:cubicBezTo>
                <a:cubicBezTo>
                  <a:pt x="604" y="11"/>
                  <a:pt x="588" y="4"/>
                  <a:pt x="570" y="4"/>
                </a:cubicBezTo>
                <a:cubicBezTo>
                  <a:pt x="514" y="4"/>
                  <a:pt x="514" y="4"/>
                  <a:pt x="514" y="4"/>
                </a:cubicBezTo>
                <a:cubicBezTo>
                  <a:pt x="500" y="4"/>
                  <a:pt x="493" y="11"/>
                  <a:pt x="493" y="31"/>
                </a:cubicBezTo>
                <a:cubicBezTo>
                  <a:pt x="493" y="76"/>
                  <a:pt x="493" y="76"/>
                  <a:pt x="493" y="76"/>
                </a:cubicBezTo>
                <a:cubicBezTo>
                  <a:pt x="489" y="73"/>
                  <a:pt x="446" y="29"/>
                  <a:pt x="442" y="26"/>
                </a:cubicBezTo>
                <a:cubicBezTo>
                  <a:pt x="429" y="9"/>
                  <a:pt x="408" y="0"/>
                  <a:pt x="383" y="0"/>
                </a:cubicBezTo>
              </a:path>
            </a:pathLst>
          </a:custGeom>
          <a:solidFill>
            <a:srgbClr val="C23D33"/>
          </a:solidFill>
          <a:ln w="9525">
            <a:noFill/>
            <a:round/>
          </a:ln>
        </p:spPr>
        <p:txBody>
          <a:bodyPr lIns="108896" tIns="54448" rIns="108896" bIns="54448"/>
          <a:lstStyle/>
          <a:p>
            <a:endParaRPr lang="zh-CN" altLang="en-US"/>
          </a:p>
        </p:txBody>
      </p:sp>
      <p:sp>
        <p:nvSpPr>
          <p:cNvPr id="59" name="Freeform 121"/>
          <p:cNvSpPr>
            <a:spLocks noEditPoints="1" noChangeArrowheads="1"/>
          </p:cNvSpPr>
          <p:nvPr/>
        </p:nvSpPr>
        <p:spPr bwMode="auto">
          <a:xfrm>
            <a:off x="10883640" y="1645480"/>
            <a:ext cx="484439" cy="161962"/>
          </a:xfrm>
          <a:custGeom>
            <a:avLst/>
            <a:gdLst>
              <a:gd name="T0" fmla="*/ 2147483647 w 626"/>
              <a:gd name="T1" fmla="*/ 2147483647 h 208"/>
              <a:gd name="T2" fmla="*/ 2147483647 w 626"/>
              <a:gd name="T3" fmla="*/ 2147483647 h 208"/>
              <a:gd name="T4" fmla="*/ 2147483647 w 626"/>
              <a:gd name="T5" fmla="*/ 2147483647 h 208"/>
              <a:gd name="T6" fmla="*/ 0 w 626"/>
              <a:gd name="T7" fmla="*/ 2147483647 h 208"/>
              <a:gd name="T8" fmla="*/ 2147483647 w 626"/>
              <a:gd name="T9" fmla="*/ 2147483647 h 208"/>
              <a:gd name="T10" fmla="*/ 2147483647 w 626"/>
              <a:gd name="T11" fmla="*/ 2147483647 h 208"/>
              <a:gd name="T12" fmla="*/ 2147483647 w 626"/>
              <a:gd name="T13" fmla="*/ 2147483647 h 208"/>
              <a:gd name="T14" fmla="*/ 2147483647 w 626"/>
              <a:gd name="T15" fmla="*/ 2147483647 h 208"/>
              <a:gd name="T16" fmla="*/ 2147483647 w 626"/>
              <a:gd name="T17" fmla="*/ 2147483647 h 208"/>
              <a:gd name="T18" fmla="*/ 0 w 626"/>
              <a:gd name="T19" fmla="*/ 2147483647 h 208"/>
              <a:gd name="T20" fmla="*/ 2147483647 w 626"/>
              <a:gd name="T21" fmla="*/ 0 h 208"/>
              <a:gd name="T22" fmla="*/ 2147483647 w 626"/>
              <a:gd name="T23" fmla="*/ 2147483647 h 208"/>
              <a:gd name="T24" fmla="*/ 2147483647 w 626"/>
              <a:gd name="T25" fmla="*/ 2147483647 h 208"/>
              <a:gd name="T26" fmla="*/ 2147483647 w 626"/>
              <a:gd name="T27" fmla="*/ 2147483647 h 208"/>
              <a:gd name="T28" fmla="*/ 2147483647 w 626"/>
              <a:gd name="T29" fmla="*/ 2147483647 h 208"/>
              <a:gd name="T30" fmla="*/ 2147483647 w 626"/>
              <a:gd name="T31" fmla="*/ 2147483647 h 208"/>
              <a:gd name="T32" fmla="*/ 2147483647 w 626"/>
              <a:gd name="T33" fmla="*/ 2147483647 h 208"/>
              <a:gd name="T34" fmla="*/ 2147483647 w 626"/>
              <a:gd name="T35" fmla="*/ 2147483647 h 208"/>
              <a:gd name="T36" fmla="*/ 2147483647 w 626"/>
              <a:gd name="T37" fmla="*/ 2147483647 h 208"/>
              <a:gd name="T38" fmla="*/ 2147483647 w 626"/>
              <a:gd name="T39" fmla="*/ 2147483647 h 208"/>
              <a:gd name="T40" fmla="*/ 2147483647 w 626"/>
              <a:gd name="T41" fmla="*/ 2147483647 h 208"/>
              <a:gd name="T42" fmla="*/ 2147483647 w 626"/>
              <a:gd name="T43" fmla="*/ 2147483647 h 208"/>
              <a:gd name="T44" fmla="*/ 2147483647 w 626"/>
              <a:gd name="T45" fmla="*/ 2147483647 h 208"/>
              <a:gd name="T46" fmla="*/ 2147483647 w 626"/>
              <a:gd name="T47" fmla="*/ 2147483647 h 208"/>
              <a:gd name="T48" fmla="*/ 2147483647 w 626"/>
              <a:gd name="T49" fmla="*/ 2147483647 h 208"/>
              <a:gd name="T50" fmla="*/ 2147483647 w 626"/>
              <a:gd name="T51" fmla="*/ 2147483647 h 208"/>
              <a:gd name="T52" fmla="*/ 2147483647 w 626"/>
              <a:gd name="T53" fmla="*/ 2147483647 h 208"/>
              <a:gd name="T54" fmla="*/ 2147483647 w 626"/>
              <a:gd name="T55" fmla="*/ 2147483647 h 208"/>
              <a:gd name="T56" fmla="*/ 2147483647 w 626"/>
              <a:gd name="T57" fmla="*/ 2147483647 h 208"/>
              <a:gd name="T58" fmla="*/ 2147483647 w 626"/>
              <a:gd name="T59" fmla="*/ 0 h 208"/>
              <a:gd name="T60" fmla="*/ 2147483647 w 626"/>
              <a:gd name="T61" fmla="*/ 2147483647 h 208"/>
              <a:gd name="T62" fmla="*/ 2147483647 w 626"/>
              <a:gd name="T63" fmla="*/ 2147483647 h 208"/>
              <a:gd name="T64" fmla="*/ 2147483647 w 626"/>
              <a:gd name="T65" fmla="*/ 2147483647 h 208"/>
              <a:gd name="T66" fmla="*/ 2147483647 w 626"/>
              <a:gd name="T67" fmla="*/ 0 h 208"/>
              <a:gd name="T68" fmla="*/ 2147483647 w 626"/>
              <a:gd name="T69" fmla="*/ 2147483647 h 208"/>
              <a:gd name="T70" fmla="*/ 2147483647 w 626"/>
              <a:gd name="T71" fmla="*/ 2147483647 h 208"/>
              <a:gd name="T72" fmla="*/ 2147483647 w 626"/>
              <a:gd name="T73" fmla="*/ 2147483647 h 208"/>
              <a:gd name="T74" fmla="*/ 2147483647 w 626"/>
              <a:gd name="T75" fmla="*/ 2147483647 h 208"/>
              <a:gd name="T76" fmla="*/ 2147483647 w 626"/>
              <a:gd name="T77" fmla="*/ 2147483647 h 208"/>
              <a:gd name="T78" fmla="*/ 2147483647 w 626"/>
              <a:gd name="T79" fmla="*/ 2147483647 h 208"/>
              <a:gd name="T80" fmla="*/ 2147483647 w 626"/>
              <a:gd name="T81" fmla="*/ 2147483647 h 208"/>
              <a:gd name="T82" fmla="*/ 2147483647 w 626"/>
              <a:gd name="T83" fmla="*/ 2147483647 h 208"/>
              <a:gd name="T84" fmla="*/ 2147483647 w 626"/>
              <a:gd name="T85" fmla="*/ 2147483647 h 208"/>
              <a:gd name="T86" fmla="*/ 2147483647 w 626"/>
              <a:gd name="T87" fmla="*/ 2147483647 h 208"/>
              <a:gd name="T88" fmla="*/ 2147483647 w 626"/>
              <a:gd name="T89" fmla="*/ 2147483647 h 208"/>
              <a:gd name="T90" fmla="*/ 2147483647 w 626"/>
              <a:gd name="T91" fmla="*/ 2147483647 h 208"/>
              <a:gd name="T92" fmla="*/ 2147483647 w 626"/>
              <a:gd name="T93" fmla="*/ 2147483647 h 208"/>
              <a:gd name="T94" fmla="*/ 2147483647 w 626"/>
              <a:gd name="T95" fmla="*/ 2147483647 h 208"/>
              <a:gd name="T96" fmla="*/ 2147483647 w 626"/>
              <a:gd name="T97" fmla="*/ 2147483647 h 208"/>
              <a:gd name="T98" fmla="*/ 2147483647 w 626"/>
              <a:gd name="T99" fmla="*/ 2147483647 h 208"/>
              <a:gd name="T100" fmla="*/ 2147483647 w 626"/>
              <a:gd name="T101" fmla="*/ 2147483647 h 208"/>
              <a:gd name="T102" fmla="*/ 2147483647 w 626"/>
              <a:gd name="T103" fmla="*/ 2147483647 h 208"/>
              <a:gd name="T104" fmla="*/ 2147483647 w 626"/>
              <a:gd name="T105" fmla="*/ 2147483647 h 208"/>
              <a:gd name="T106" fmla="*/ 2147483647 w 626"/>
              <a:gd name="T107" fmla="*/ 2147483647 h 208"/>
              <a:gd name="T108" fmla="*/ 2147483647 w 626"/>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6"/>
              <a:gd name="T166" fmla="*/ 0 h 208"/>
              <a:gd name="T167" fmla="*/ 626 w 626"/>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6" h="208">
                <a:moveTo>
                  <a:pt x="92" y="88"/>
                </a:moveTo>
                <a:cubicBezTo>
                  <a:pt x="126" y="98"/>
                  <a:pt x="134" y="122"/>
                  <a:pt x="134" y="146"/>
                </a:cubicBezTo>
                <a:cubicBezTo>
                  <a:pt x="134" y="182"/>
                  <a:pt x="112" y="208"/>
                  <a:pt x="68" y="208"/>
                </a:cubicBezTo>
                <a:cubicBezTo>
                  <a:pt x="21" y="208"/>
                  <a:pt x="0" y="180"/>
                  <a:pt x="0" y="158"/>
                </a:cubicBezTo>
                <a:cubicBezTo>
                  <a:pt x="0" y="147"/>
                  <a:pt x="6" y="139"/>
                  <a:pt x="15" y="139"/>
                </a:cubicBezTo>
                <a:cubicBezTo>
                  <a:pt x="35" y="139"/>
                  <a:pt x="30" y="175"/>
                  <a:pt x="68" y="175"/>
                </a:cubicBezTo>
                <a:cubicBezTo>
                  <a:pt x="87" y="175"/>
                  <a:pt x="97" y="162"/>
                  <a:pt x="97" y="149"/>
                </a:cubicBezTo>
                <a:cubicBezTo>
                  <a:pt x="97" y="141"/>
                  <a:pt x="94" y="132"/>
                  <a:pt x="82" y="128"/>
                </a:cubicBezTo>
                <a:cubicBezTo>
                  <a:pt x="40" y="115"/>
                  <a:pt x="40" y="115"/>
                  <a:pt x="40" y="115"/>
                </a:cubicBezTo>
                <a:cubicBezTo>
                  <a:pt x="6" y="105"/>
                  <a:pt x="0" y="82"/>
                  <a:pt x="0" y="60"/>
                </a:cubicBezTo>
                <a:cubicBezTo>
                  <a:pt x="0" y="16"/>
                  <a:pt x="34" y="0"/>
                  <a:pt x="65" y="0"/>
                </a:cubicBezTo>
                <a:cubicBezTo>
                  <a:pt x="94" y="0"/>
                  <a:pt x="128" y="19"/>
                  <a:pt x="128" y="46"/>
                </a:cubicBezTo>
                <a:cubicBezTo>
                  <a:pt x="128" y="57"/>
                  <a:pt x="120" y="64"/>
                  <a:pt x="111" y="64"/>
                </a:cubicBezTo>
                <a:cubicBezTo>
                  <a:pt x="94" y="64"/>
                  <a:pt x="97" y="34"/>
                  <a:pt x="62" y="34"/>
                </a:cubicBezTo>
                <a:cubicBezTo>
                  <a:pt x="45" y="34"/>
                  <a:pt x="36" y="44"/>
                  <a:pt x="36" y="58"/>
                </a:cubicBezTo>
                <a:cubicBezTo>
                  <a:pt x="36" y="72"/>
                  <a:pt x="49" y="76"/>
                  <a:pt x="61" y="80"/>
                </a:cubicBezTo>
                <a:lnTo>
                  <a:pt x="92" y="88"/>
                </a:lnTo>
                <a:close/>
                <a:moveTo>
                  <a:pt x="201" y="44"/>
                </a:moveTo>
                <a:cubicBezTo>
                  <a:pt x="166" y="44"/>
                  <a:pt x="166" y="44"/>
                  <a:pt x="166" y="44"/>
                </a:cubicBezTo>
                <a:cubicBezTo>
                  <a:pt x="156" y="44"/>
                  <a:pt x="147" y="36"/>
                  <a:pt x="147" y="24"/>
                </a:cubicBezTo>
                <a:cubicBezTo>
                  <a:pt x="147" y="12"/>
                  <a:pt x="156" y="4"/>
                  <a:pt x="166" y="4"/>
                </a:cubicBezTo>
                <a:cubicBezTo>
                  <a:pt x="273" y="4"/>
                  <a:pt x="273" y="4"/>
                  <a:pt x="273" y="4"/>
                </a:cubicBezTo>
                <a:cubicBezTo>
                  <a:pt x="284" y="4"/>
                  <a:pt x="292" y="12"/>
                  <a:pt x="292" y="24"/>
                </a:cubicBezTo>
                <a:cubicBezTo>
                  <a:pt x="292" y="36"/>
                  <a:pt x="284" y="44"/>
                  <a:pt x="273" y="44"/>
                </a:cubicBezTo>
                <a:cubicBezTo>
                  <a:pt x="237" y="44"/>
                  <a:pt x="237" y="44"/>
                  <a:pt x="237" y="44"/>
                </a:cubicBezTo>
                <a:cubicBezTo>
                  <a:pt x="237" y="185"/>
                  <a:pt x="237" y="185"/>
                  <a:pt x="237" y="185"/>
                </a:cubicBezTo>
                <a:cubicBezTo>
                  <a:pt x="237" y="198"/>
                  <a:pt x="230" y="207"/>
                  <a:pt x="219" y="207"/>
                </a:cubicBezTo>
                <a:cubicBezTo>
                  <a:pt x="208" y="207"/>
                  <a:pt x="201" y="199"/>
                  <a:pt x="201" y="185"/>
                </a:cubicBezTo>
                <a:lnTo>
                  <a:pt x="201" y="44"/>
                </a:lnTo>
                <a:close/>
                <a:moveTo>
                  <a:pt x="383" y="0"/>
                </a:moveTo>
                <a:cubicBezTo>
                  <a:pt x="436" y="0"/>
                  <a:pt x="465" y="43"/>
                  <a:pt x="465" y="101"/>
                </a:cubicBezTo>
                <a:cubicBezTo>
                  <a:pt x="465" y="158"/>
                  <a:pt x="438" y="208"/>
                  <a:pt x="383" y="208"/>
                </a:cubicBezTo>
                <a:cubicBezTo>
                  <a:pt x="325" y="208"/>
                  <a:pt x="301" y="162"/>
                  <a:pt x="301" y="101"/>
                </a:cubicBezTo>
                <a:cubicBezTo>
                  <a:pt x="301" y="43"/>
                  <a:pt x="330" y="0"/>
                  <a:pt x="383" y="0"/>
                </a:cubicBezTo>
                <a:close/>
                <a:moveTo>
                  <a:pt x="383" y="172"/>
                </a:moveTo>
                <a:cubicBezTo>
                  <a:pt x="416" y="172"/>
                  <a:pt x="428" y="140"/>
                  <a:pt x="428" y="101"/>
                </a:cubicBezTo>
                <a:cubicBezTo>
                  <a:pt x="428" y="63"/>
                  <a:pt x="413" y="36"/>
                  <a:pt x="383" y="36"/>
                </a:cubicBezTo>
                <a:cubicBezTo>
                  <a:pt x="353" y="36"/>
                  <a:pt x="338" y="63"/>
                  <a:pt x="338" y="101"/>
                </a:cubicBezTo>
                <a:cubicBezTo>
                  <a:pt x="338" y="140"/>
                  <a:pt x="348" y="172"/>
                  <a:pt x="383" y="172"/>
                </a:cubicBezTo>
                <a:close/>
                <a:moveTo>
                  <a:pt x="493" y="31"/>
                </a:moveTo>
                <a:cubicBezTo>
                  <a:pt x="493" y="11"/>
                  <a:pt x="501" y="4"/>
                  <a:pt x="514" y="4"/>
                </a:cubicBezTo>
                <a:cubicBezTo>
                  <a:pt x="570" y="4"/>
                  <a:pt x="570" y="4"/>
                  <a:pt x="570" y="4"/>
                </a:cubicBezTo>
                <a:cubicBezTo>
                  <a:pt x="601" y="4"/>
                  <a:pt x="626" y="24"/>
                  <a:pt x="626" y="68"/>
                </a:cubicBezTo>
                <a:cubicBezTo>
                  <a:pt x="626" y="104"/>
                  <a:pt x="606" y="132"/>
                  <a:pt x="570" y="132"/>
                </a:cubicBezTo>
                <a:cubicBezTo>
                  <a:pt x="529" y="132"/>
                  <a:pt x="529" y="132"/>
                  <a:pt x="529" y="132"/>
                </a:cubicBezTo>
                <a:cubicBezTo>
                  <a:pt x="529" y="185"/>
                  <a:pt x="529" y="185"/>
                  <a:pt x="529" y="185"/>
                </a:cubicBezTo>
                <a:cubicBezTo>
                  <a:pt x="529" y="198"/>
                  <a:pt x="522" y="207"/>
                  <a:pt x="511" y="207"/>
                </a:cubicBezTo>
                <a:cubicBezTo>
                  <a:pt x="500" y="207"/>
                  <a:pt x="493" y="198"/>
                  <a:pt x="493" y="185"/>
                </a:cubicBezTo>
                <a:lnTo>
                  <a:pt x="493" y="31"/>
                </a:lnTo>
                <a:close/>
                <a:moveTo>
                  <a:pt x="529" y="96"/>
                </a:moveTo>
                <a:cubicBezTo>
                  <a:pt x="563" y="96"/>
                  <a:pt x="563" y="96"/>
                  <a:pt x="563" y="96"/>
                </a:cubicBezTo>
                <a:cubicBezTo>
                  <a:pt x="578" y="96"/>
                  <a:pt x="589" y="85"/>
                  <a:pt x="589" y="68"/>
                </a:cubicBezTo>
                <a:cubicBezTo>
                  <a:pt x="589" y="48"/>
                  <a:pt x="578" y="40"/>
                  <a:pt x="560" y="40"/>
                </a:cubicBezTo>
                <a:cubicBezTo>
                  <a:pt x="529" y="40"/>
                  <a:pt x="529" y="40"/>
                  <a:pt x="529" y="40"/>
                </a:cubicBezTo>
                <a:lnTo>
                  <a:pt x="529" y="96"/>
                </a:lnTo>
                <a:close/>
              </a:path>
            </a:pathLst>
          </a:custGeom>
          <a:solidFill>
            <a:srgbClr val="FFFFFF"/>
          </a:solidFill>
          <a:ln w="9525">
            <a:noFill/>
            <a:round/>
          </a:ln>
        </p:spPr>
        <p:txBody>
          <a:bodyPr lIns="108896" tIns="54448" rIns="108896" bIns="54448"/>
          <a:lstStyle/>
          <a:p>
            <a:endParaRPr lang="zh-CN" altLang="en-US"/>
          </a:p>
        </p:txBody>
      </p:sp>
    </p:spTree>
  </p:cSld>
  <p:clrMapOvr>
    <a:masterClrMapping/>
  </p:clrMapOvr>
  <p:transition spd="slow" advTm="0">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1"/>
            <a:ext cx="8501122" cy="857259"/>
            <a:chOff x="6339097" y="1573726"/>
            <a:chExt cx="3744416" cy="838161"/>
          </a:xfrm>
        </p:grpSpPr>
        <p:sp>
          <p:nvSpPr>
            <p:cNvPr id="3" name="圆角矩形 2"/>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4" name="矩形 3"/>
            <p:cNvSpPr/>
            <p:nvPr/>
          </p:nvSpPr>
          <p:spPr>
            <a:xfrm>
              <a:off x="6697315" y="1586473"/>
              <a:ext cx="3156838" cy="825414"/>
            </a:xfrm>
            <a:prstGeom prst="rect">
              <a:avLst/>
            </a:prstGeom>
          </p:spPr>
          <p:txBody>
            <a:bodyPr wrap="square" lIns="121960" tIns="60980" rIns="121960" bIns="60980" anchor="ctr">
              <a:spAutoFit/>
            </a:bodyPr>
            <a:lstStyle/>
            <a:p>
              <a:pPr>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推动中央八项规定精神在东南大学落地生根</a:t>
              </a:r>
              <a:endPar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 name="单圆角矩形 4"/>
          <p:cNvSpPr/>
          <p:nvPr/>
        </p:nvSpPr>
        <p:spPr>
          <a:xfrm>
            <a:off x="384135" y="3001166"/>
            <a:ext cx="2071702" cy="1643074"/>
          </a:xfrm>
          <a:prstGeom prst="snip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经费使用</a:t>
            </a:r>
            <a:endPar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和报销</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MH_SubTitle_1"/>
          <p:cNvSpPr/>
          <p:nvPr>
            <p:custDataLst>
              <p:tags r:id="rId1"/>
            </p:custDataLst>
          </p:nvPr>
        </p:nvSpPr>
        <p:spPr bwMode="auto">
          <a:xfrm>
            <a:off x="2598713" y="4352421"/>
            <a:ext cx="1855166" cy="198483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85745" tIns="171490" rIns="85745" bIns="0" anchor="ctr">
            <a:normAutofit/>
          </a:bodyPr>
          <a:lstStyle/>
          <a:p>
            <a:pPr algn="ctr" eaLnBrk="1" fontAlgn="auto" hangingPunct="1">
              <a:lnSpc>
                <a:spcPct val="130000"/>
              </a:lnSpc>
              <a:buFont typeface="Arial" panose="020B0604020202020204" pitchFamily="34" charset="0"/>
              <a:buNone/>
              <a:defRPr/>
            </a:pPr>
            <a:endParaRPr lang="zh-CN" altLang="en-US" noProof="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8" name="MH_Other_3"/>
          <p:cNvSpPr/>
          <p:nvPr>
            <p:custDataLst>
              <p:tags r:id="rId2"/>
            </p:custDataLst>
          </p:nvPr>
        </p:nvSpPr>
        <p:spPr bwMode="auto">
          <a:xfrm>
            <a:off x="2709897" y="3984034"/>
            <a:ext cx="536854" cy="46842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ln w="57150">
            <a:solidFill>
              <a:srgbClr val="FFC000"/>
            </a:solidFill>
          </a:ln>
        </p:spPr>
        <p:style>
          <a:lnRef idx="2">
            <a:schemeClr val="accent4"/>
          </a:lnRef>
          <a:fillRef idx="1">
            <a:schemeClr val="lt1"/>
          </a:fillRef>
          <a:effectRef idx="0">
            <a:schemeClr val="accent4"/>
          </a:effectRef>
          <a:fontRef idx="minor">
            <a:schemeClr val="dk1"/>
          </a:fontRef>
        </p:style>
        <p:txBody>
          <a:bodyPr lIns="108896" tIns="54448" rIns="108896" bIns="54448" anchor="ctr">
            <a:normAutofit lnSpcReduction="10000"/>
          </a:bodyPr>
          <a:lstStyle/>
          <a:p>
            <a:pPr algn="ctr" eaLnBrk="1" fontAlgn="auto" hangingPunct="1">
              <a:buFont typeface="Arial" panose="020B0604020202020204" pitchFamily="34" charset="0"/>
              <a:buNone/>
              <a:defRPr/>
            </a:pPr>
            <a:r>
              <a:rPr lang="en-US" altLang="zh-CN" noProof="1">
                <a:solidFill>
                  <a:schemeClr val="tx1"/>
                </a:solidFill>
                <a:latin typeface="Times New Roman" panose="02020603050405020304" pitchFamily="18" charset="0"/>
                <a:cs typeface="Times New Roman" panose="02020603050405020304" pitchFamily="18" charset="0"/>
              </a:rPr>
              <a:t>4</a:t>
            </a:r>
            <a:endParaRPr lang="zh-CN" altLang="en-US" noProof="1">
              <a:solidFill>
                <a:schemeClr val="tx1"/>
              </a:solidFill>
              <a:latin typeface="Times New Roman" panose="02020603050405020304" pitchFamily="18" charset="0"/>
              <a:cs typeface="Times New Roman" panose="02020603050405020304" pitchFamily="18" charset="0"/>
            </a:endParaRPr>
          </a:p>
        </p:txBody>
      </p:sp>
      <p:sp>
        <p:nvSpPr>
          <p:cNvPr id="9" name="矩形 15"/>
          <p:cNvSpPr>
            <a:spLocks noChangeArrowheads="1"/>
          </p:cNvSpPr>
          <p:nvPr/>
        </p:nvSpPr>
        <p:spPr bwMode="auto">
          <a:xfrm>
            <a:off x="2668600" y="4412758"/>
            <a:ext cx="1853578" cy="1941230"/>
          </a:xfrm>
          <a:prstGeom prst="rect">
            <a:avLst/>
          </a:prstGeom>
          <a:noFill/>
          <a:ln w="9525">
            <a:noFill/>
            <a:miter lim="800000"/>
          </a:ln>
        </p:spPr>
        <p:txBody>
          <a:bodyPr lIns="108896" tIns="54448" rIns="108896" bIns="54448">
            <a:spAutoFit/>
          </a:bodyPr>
          <a:lstStyle/>
          <a:p>
            <a:r>
              <a:rPr lang="zh-CN" altLang="zh-CN" sz="1700" dirty="0">
                <a:latin typeface="华文楷体" panose="02010600040101010101" pitchFamily="2" charset="-122"/>
                <a:ea typeface="华文楷体" panose="02010600040101010101" pitchFamily="2" charset="-122"/>
              </a:rPr>
              <a:t>不得在没有发生实际业务的情况下，以测试费、合作费等名义将经费划拨到校内其他部门、课题组</a:t>
            </a:r>
            <a:endParaRPr lang="zh-CN" altLang="en-US" sz="1700" dirty="0">
              <a:latin typeface="华文楷体" panose="02010600040101010101" pitchFamily="2" charset="-122"/>
              <a:ea typeface="华文楷体" panose="02010600040101010101" pitchFamily="2" charset="-122"/>
            </a:endParaRPr>
          </a:p>
        </p:txBody>
      </p:sp>
      <p:sp>
        <p:nvSpPr>
          <p:cNvPr id="10" name="MH_SubTitle_1"/>
          <p:cNvSpPr/>
          <p:nvPr>
            <p:custDataLst>
              <p:tags r:id="rId3"/>
            </p:custDataLst>
          </p:nvPr>
        </p:nvSpPr>
        <p:spPr bwMode="auto">
          <a:xfrm>
            <a:off x="4741366" y="4352421"/>
            <a:ext cx="1389786" cy="198483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85745" tIns="171490" rIns="85745" bIns="0" anchor="ctr">
            <a:normAutofit/>
          </a:bodyPr>
          <a:lstStyle/>
          <a:p>
            <a:pPr algn="ctr" eaLnBrk="1" fontAlgn="auto" hangingPunct="1">
              <a:lnSpc>
                <a:spcPct val="130000"/>
              </a:lnSpc>
              <a:buFont typeface="Arial" panose="020B0604020202020204" pitchFamily="34" charset="0"/>
              <a:buNone/>
              <a:defRPr/>
            </a:pPr>
            <a:endParaRPr lang="zh-CN" altLang="en-US" noProof="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1" name="MH_Other_3"/>
          <p:cNvSpPr/>
          <p:nvPr>
            <p:custDataLst>
              <p:tags r:id="rId4"/>
            </p:custDataLst>
          </p:nvPr>
        </p:nvSpPr>
        <p:spPr bwMode="auto">
          <a:xfrm>
            <a:off x="4877964" y="3984034"/>
            <a:ext cx="497145" cy="46842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ln w="57150">
            <a:solidFill>
              <a:srgbClr val="FFC000"/>
            </a:solidFill>
          </a:ln>
        </p:spPr>
        <p:style>
          <a:lnRef idx="2">
            <a:schemeClr val="accent4"/>
          </a:lnRef>
          <a:fillRef idx="1">
            <a:schemeClr val="lt1"/>
          </a:fillRef>
          <a:effectRef idx="0">
            <a:schemeClr val="accent4"/>
          </a:effectRef>
          <a:fontRef idx="minor">
            <a:schemeClr val="dk1"/>
          </a:fontRef>
        </p:style>
        <p:txBody>
          <a:bodyPr lIns="108896" tIns="54448" rIns="108896" bIns="54448" anchor="ctr">
            <a:normAutofit lnSpcReduction="10000"/>
          </a:bodyPr>
          <a:lstStyle/>
          <a:p>
            <a:pPr algn="ctr" eaLnBrk="1" fontAlgn="auto" hangingPunct="1">
              <a:buFont typeface="Arial" panose="020B0604020202020204" pitchFamily="34" charset="0"/>
              <a:buNone/>
              <a:defRPr/>
            </a:pPr>
            <a:r>
              <a:rPr lang="en-US" altLang="zh-CN" noProof="1">
                <a:solidFill>
                  <a:schemeClr val="tx1"/>
                </a:solidFill>
                <a:latin typeface="Times New Roman" panose="02020603050405020304" pitchFamily="18" charset="0"/>
                <a:cs typeface="Times New Roman" panose="02020603050405020304" pitchFamily="18" charset="0"/>
              </a:rPr>
              <a:t>5</a:t>
            </a:r>
            <a:endParaRPr lang="zh-CN" altLang="en-US" noProof="1">
              <a:solidFill>
                <a:schemeClr val="tx1"/>
              </a:solidFill>
              <a:latin typeface="Times New Roman" panose="02020603050405020304" pitchFamily="18" charset="0"/>
              <a:cs typeface="Times New Roman" panose="02020603050405020304" pitchFamily="18" charset="0"/>
            </a:endParaRPr>
          </a:p>
        </p:txBody>
      </p:sp>
      <p:sp>
        <p:nvSpPr>
          <p:cNvPr id="12" name="矩形 15"/>
          <p:cNvSpPr>
            <a:spLocks noChangeArrowheads="1"/>
          </p:cNvSpPr>
          <p:nvPr/>
        </p:nvSpPr>
        <p:spPr bwMode="auto">
          <a:xfrm>
            <a:off x="4800354" y="4481630"/>
            <a:ext cx="1299251" cy="1156400"/>
          </a:xfrm>
          <a:prstGeom prst="rect">
            <a:avLst/>
          </a:prstGeom>
          <a:noFill/>
          <a:ln w="9525">
            <a:noFill/>
            <a:miter lim="800000"/>
          </a:ln>
        </p:spPr>
        <p:txBody>
          <a:bodyPr lIns="108896" tIns="54448" rIns="108896" bIns="54448">
            <a:spAutoFit/>
          </a:bodyPr>
          <a:lstStyle/>
          <a:p>
            <a:r>
              <a:rPr lang="zh-CN" altLang="zh-CN" sz="1700" dirty="0">
                <a:latin typeface="华文楷体" panose="02010600040101010101" pitchFamily="2" charset="-122"/>
                <a:ea typeface="华文楷体" panose="02010600040101010101" pitchFamily="2" charset="-122"/>
              </a:rPr>
              <a:t>不得报销虚假发票或不符合国家规定的发票</a:t>
            </a:r>
            <a:endParaRPr lang="zh-CN" altLang="en-US" sz="1700" dirty="0">
              <a:latin typeface="华文楷体" panose="02010600040101010101" pitchFamily="2" charset="-122"/>
              <a:ea typeface="华文楷体" panose="02010600040101010101" pitchFamily="2" charset="-122"/>
            </a:endParaRPr>
          </a:p>
        </p:txBody>
      </p:sp>
      <p:sp>
        <p:nvSpPr>
          <p:cNvPr id="13" name="MH_SubTitle_1"/>
          <p:cNvSpPr/>
          <p:nvPr>
            <p:custDataLst>
              <p:tags r:id="rId5"/>
            </p:custDataLst>
          </p:nvPr>
        </p:nvSpPr>
        <p:spPr bwMode="auto">
          <a:xfrm>
            <a:off x="6383697" y="4333366"/>
            <a:ext cx="2017175" cy="200388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85745" tIns="171490" rIns="85745" bIns="0" anchor="ctr">
            <a:normAutofit/>
          </a:bodyPr>
          <a:lstStyle/>
          <a:p>
            <a:pPr algn="ctr" eaLnBrk="1" fontAlgn="auto" hangingPunct="1">
              <a:lnSpc>
                <a:spcPct val="130000"/>
              </a:lnSpc>
              <a:buFont typeface="Arial" panose="020B0604020202020204" pitchFamily="34" charset="0"/>
              <a:buNone/>
              <a:defRPr/>
            </a:pPr>
            <a:endParaRPr lang="zh-CN" altLang="en-US" noProof="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MH_Other_3"/>
          <p:cNvSpPr/>
          <p:nvPr>
            <p:custDataLst>
              <p:tags r:id="rId6"/>
            </p:custDataLst>
          </p:nvPr>
        </p:nvSpPr>
        <p:spPr bwMode="auto">
          <a:xfrm>
            <a:off x="6525057" y="3968157"/>
            <a:ext cx="513030" cy="484299"/>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ln w="57150">
            <a:solidFill>
              <a:srgbClr val="FFC000"/>
            </a:solidFill>
          </a:ln>
        </p:spPr>
        <p:style>
          <a:lnRef idx="2">
            <a:schemeClr val="accent4"/>
          </a:lnRef>
          <a:fillRef idx="1">
            <a:schemeClr val="lt1"/>
          </a:fillRef>
          <a:effectRef idx="0">
            <a:schemeClr val="accent4"/>
          </a:effectRef>
          <a:fontRef idx="minor">
            <a:schemeClr val="dk1"/>
          </a:fontRef>
        </p:style>
        <p:txBody>
          <a:bodyPr lIns="108896" tIns="54448" rIns="108896" bIns="54448" anchor="ctr">
            <a:normAutofit/>
          </a:bodyPr>
          <a:lstStyle/>
          <a:p>
            <a:pPr algn="ctr" eaLnBrk="1" fontAlgn="auto" hangingPunct="1">
              <a:buFont typeface="Arial" panose="020B0604020202020204" pitchFamily="34" charset="0"/>
              <a:buNone/>
              <a:defRPr/>
            </a:pPr>
            <a:r>
              <a:rPr lang="en-US" altLang="zh-CN" noProof="1">
                <a:solidFill>
                  <a:schemeClr val="tx1"/>
                </a:solidFill>
                <a:latin typeface="Times New Roman" panose="02020603050405020304" pitchFamily="18" charset="0"/>
                <a:cs typeface="Times New Roman" panose="02020603050405020304" pitchFamily="18" charset="0"/>
              </a:rPr>
              <a:t>6</a:t>
            </a:r>
            <a:endParaRPr lang="zh-CN" altLang="en-US" noProof="1">
              <a:solidFill>
                <a:schemeClr val="tx1"/>
              </a:solidFill>
              <a:latin typeface="Times New Roman" panose="02020603050405020304" pitchFamily="18" charset="0"/>
              <a:cs typeface="Times New Roman" panose="02020603050405020304" pitchFamily="18" charset="0"/>
            </a:endParaRPr>
          </a:p>
        </p:txBody>
      </p:sp>
      <p:sp>
        <p:nvSpPr>
          <p:cNvPr id="15" name="矩形 15"/>
          <p:cNvSpPr>
            <a:spLocks noChangeArrowheads="1"/>
          </p:cNvSpPr>
          <p:nvPr/>
        </p:nvSpPr>
        <p:spPr bwMode="auto">
          <a:xfrm>
            <a:off x="6385321" y="4417522"/>
            <a:ext cx="2071738" cy="1941230"/>
          </a:xfrm>
          <a:prstGeom prst="rect">
            <a:avLst/>
          </a:prstGeom>
          <a:noFill/>
          <a:ln w="9525">
            <a:noFill/>
            <a:miter lim="800000"/>
          </a:ln>
        </p:spPr>
        <p:txBody>
          <a:bodyPr wrap="square" lIns="108896" tIns="54448" rIns="108896" bIns="54448">
            <a:spAutoFit/>
          </a:bodyPr>
          <a:lstStyle/>
          <a:p>
            <a:pPr>
              <a:buFont typeface="Arial" panose="020B0604020202020204" pitchFamily="34" charset="0"/>
              <a:buNone/>
            </a:pPr>
            <a:r>
              <a:rPr lang="zh-CN" altLang="zh-CN" sz="1700" dirty="0">
                <a:latin typeface="华文楷体" panose="02010600040101010101" pitchFamily="2" charset="-122"/>
                <a:ea typeface="华文楷体" panose="02010600040101010101" pitchFamily="2" charset="-122"/>
              </a:rPr>
              <a:t>不得报销任何用于个人和家庭消费的支出，如手机、眼镜、生活用品、娱乐、健身、医疗、培训、通讯、参观旅游等支出</a:t>
            </a:r>
            <a:endParaRPr lang="zh-CN" altLang="en-US" sz="1700" dirty="0">
              <a:latin typeface="华文楷体" panose="02010600040101010101" pitchFamily="2" charset="-122"/>
              <a:ea typeface="华文楷体" panose="02010600040101010101" pitchFamily="2" charset="-122"/>
            </a:endParaRPr>
          </a:p>
        </p:txBody>
      </p:sp>
      <p:sp>
        <p:nvSpPr>
          <p:cNvPr id="16" name="MH_SubTitle_1"/>
          <p:cNvSpPr/>
          <p:nvPr>
            <p:custDataLst>
              <p:tags r:id="rId7"/>
            </p:custDataLst>
          </p:nvPr>
        </p:nvSpPr>
        <p:spPr bwMode="auto">
          <a:xfrm>
            <a:off x="8689948" y="4352421"/>
            <a:ext cx="2174419" cy="198483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85745" tIns="171490" rIns="85745" bIns="0" anchor="ctr">
            <a:normAutofit/>
          </a:bodyPr>
          <a:lstStyle/>
          <a:p>
            <a:pPr algn="ctr" eaLnBrk="1" fontAlgn="auto" hangingPunct="1">
              <a:lnSpc>
                <a:spcPct val="130000"/>
              </a:lnSpc>
              <a:buFont typeface="Arial" panose="020B0604020202020204" pitchFamily="34" charset="0"/>
              <a:buNone/>
              <a:defRPr/>
            </a:pPr>
            <a:endParaRPr lang="zh-CN" altLang="en-US" noProof="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7" name="MH_Other_3"/>
          <p:cNvSpPr/>
          <p:nvPr>
            <p:custDataLst>
              <p:tags r:id="rId8"/>
            </p:custDataLst>
          </p:nvPr>
        </p:nvSpPr>
        <p:spPr bwMode="auto">
          <a:xfrm>
            <a:off x="8883723" y="3987211"/>
            <a:ext cx="484439" cy="479536"/>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ln w="57150">
            <a:solidFill>
              <a:srgbClr val="FFC000"/>
            </a:solidFill>
          </a:ln>
        </p:spPr>
        <p:style>
          <a:lnRef idx="2">
            <a:schemeClr val="accent4"/>
          </a:lnRef>
          <a:fillRef idx="1">
            <a:schemeClr val="lt1"/>
          </a:fillRef>
          <a:effectRef idx="0">
            <a:schemeClr val="accent4"/>
          </a:effectRef>
          <a:fontRef idx="minor">
            <a:schemeClr val="dk1"/>
          </a:fontRef>
        </p:style>
        <p:txBody>
          <a:bodyPr lIns="108896" tIns="54448" rIns="108896" bIns="54448" anchor="ctr">
            <a:normAutofit/>
          </a:bodyPr>
          <a:lstStyle/>
          <a:p>
            <a:pPr algn="ctr" eaLnBrk="1" fontAlgn="auto" hangingPunct="1">
              <a:buFont typeface="Arial" panose="020B0604020202020204" pitchFamily="34" charset="0"/>
              <a:buNone/>
              <a:defRPr/>
            </a:pPr>
            <a:r>
              <a:rPr lang="en-US" altLang="zh-CN" noProof="1">
                <a:solidFill>
                  <a:schemeClr val="tx1"/>
                </a:solidFill>
                <a:latin typeface="Times New Roman" panose="02020603050405020304" pitchFamily="18" charset="0"/>
                <a:cs typeface="Times New Roman" panose="02020603050405020304" pitchFamily="18" charset="0"/>
              </a:rPr>
              <a:t>7</a:t>
            </a:r>
            <a:endParaRPr lang="zh-CN" altLang="en-US" noProof="1">
              <a:solidFill>
                <a:schemeClr val="tx1"/>
              </a:solidFill>
              <a:latin typeface="Times New Roman" panose="02020603050405020304" pitchFamily="18" charset="0"/>
              <a:cs typeface="Times New Roman" panose="02020603050405020304" pitchFamily="18" charset="0"/>
            </a:endParaRPr>
          </a:p>
        </p:txBody>
      </p:sp>
      <p:sp>
        <p:nvSpPr>
          <p:cNvPr id="18" name="矩形 15"/>
          <p:cNvSpPr>
            <a:spLocks noChangeArrowheads="1"/>
          </p:cNvSpPr>
          <p:nvPr/>
        </p:nvSpPr>
        <p:spPr bwMode="auto">
          <a:xfrm>
            <a:off x="8764396" y="4417522"/>
            <a:ext cx="2192993" cy="1941230"/>
          </a:xfrm>
          <a:prstGeom prst="rect">
            <a:avLst/>
          </a:prstGeom>
          <a:noFill/>
          <a:ln w="9525">
            <a:noFill/>
            <a:miter lim="800000"/>
          </a:ln>
        </p:spPr>
        <p:txBody>
          <a:bodyPr wrap="square" lIns="108896" tIns="54448" rIns="108896" bIns="54448">
            <a:spAutoFit/>
          </a:bodyPr>
          <a:lstStyle/>
          <a:p>
            <a:r>
              <a:rPr lang="zh-CN" altLang="zh-CN" sz="1700" dirty="0">
                <a:latin typeface="华文楷体" panose="02010600040101010101" pitchFamily="2" charset="-122"/>
                <a:ea typeface="华文楷体" panose="02010600040101010101" pitchFamily="2" charset="-122"/>
              </a:rPr>
              <a:t>不得报销下列发票：无明细清单的大额书费、打印费、办公用品费等；连号出租车车票；发票内容和开票单位经营范围不符的发票</a:t>
            </a:r>
            <a:endParaRPr lang="zh-CN" altLang="en-US" sz="1700" dirty="0">
              <a:latin typeface="华文楷体" panose="02010600040101010101" pitchFamily="2" charset="-122"/>
              <a:ea typeface="华文楷体" panose="02010600040101010101" pitchFamily="2" charset="-122"/>
            </a:endParaRPr>
          </a:p>
        </p:txBody>
      </p:sp>
      <p:sp>
        <p:nvSpPr>
          <p:cNvPr id="19" name="MH_SubTitle_1"/>
          <p:cNvSpPr/>
          <p:nvPr>
            <p:custDataLst>
              <p:tags r:id="rId9"/>
            </p:custDataLst>
          </p:nvPr>
        </p:nvSpPr>
        <p:spPr bwMode="auto">
          <a:xfrm>
            <a:off x="3286459" y="1967442"/>
            <a:ext cx="2685861" cy="186098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85745" tIns="171490" rIns="85745" bIns="0" anchor="ctr">
            <a:normAutofit/>
          </a:bodyPr>
          <a:lstStyle/>
          <a:p>
            <a:pPr algn="ctr" eaLnBrk="1" fontAlgn="auto" hangingPunct="1">
              <a:lnSpc>
                <a:spcPct val="130000"/>
              </a:lnSpc>
              <a:buFont typeface="Arial" panose="020B0604020202020204" pitchFamily="34" charset="0"/>
              <a:buNone/>
              <a:defRPr/>
            </a:pPr>
            <a:endParaRPr lang="zh-CN" altLang="en-US" kern="0" noProof="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0" name="MH_Other_3"/>
          <p:cNvSpPr/>
          <p:nvPr>
            <p:custDataLst>
              <p:tags r:id="rId10"/>
            </p:custDataLst>
          </p:nvPr>
        </p:nvSpPr>
        <p:spPr bwMode="auto">
          <a:xfrm>
            <a:off x="3357934" y="1680039"/>
            <a:ext cx="505088" cy="466833"/>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ln w="57150">
            <a:solidFill>
              <a:srgbClr val="FFC000"/>
            </a:solidFill>
          </a:ln>
        </p:spPr>
        <p:style>
          <a:lnRef idx="2">
            <a:schemeClr val="accent4"/>
          </a:lnRef>
          <a:fillRef idx="1">
            <a:schemeClr val="lt1"/>
          </a:fillRef>
          <a:effectRef idx="0">
            <a:schemeClr val="accent4"/>
          </a:effectRef>
          <a:fontRef idx="minor">
            <a:schemeClr val="dk1"/>
          </a:fontRef>
        </p:style>
        <p:txBody>
          <a:bodyPr lIns="108896" tIns="54448" rIns="108896" bIns="54448" anchor="ctr">
            <a:normAutofit lnSpcReduction="10000"/>
          </a:bodyPr>
          <a:lstStyle/>
          <a:p>
            <a:pPr algn="ctr" eaLnBrk="1" fontAlgn="auto" hangingPunct="1">
              <a:buFont typeface="Arial" panose="020B0604020202020204" pitchFamily="34" charset="0"/>
              <a:buNone/>
              <a:defRPr/>
            </a:pPr>
            <a:r>
              <a:rPr lang="en-US" altLang="zh-CN" noProof="1">
                <a:solidFill>
                  <a:schemeClr val="tx1"/>
                </a:solidFill>
                <a:latin typeface="Times New Roman" panose="02020603050405020304" pitchFamily="18" charset="0"/>
                <a:cs typeface="Times New Roman" panose="02020603050405020304" pitchFamily="18" charset="0"/>
              </a:rPr>
              <a:t>1</a:t>
            </a:r>
            <a:endParaRPr lang="zh-CN" altLang="en-US" noProof="1">
              <a:solidFill>
                <a:schemeClr val="tx1"/>
              </a:solidFill>
              <a:latin typeface="Times New Roman" panose="02020603050405020304" pitchFamily="18" charset="0"/>
              <a:cs typeface="Times New Roman" panose="02020603050405020304" pitchFamily="18" charset="0"/>
            </a:endParaRPr>
          </a:p>
        </p:txBody>
      </p:sp>
      <p:sp>
        <p:nvSpPr>
          <p:cNvPr id="21" name="矩形 15"/>
          <p:cNvSpPr>
            <a:spLocks noChangeArrowheads="1"/>
          </p:cNvSpPr>
          <p:nvPr/>
        </p:nvSpPr>
        <p:spPr bwMode="auto">
          <a:xfrm>
            <a:off x="3313523" y="2080127"/>
            <a:ext cx="2620679" cy="1679620"/>
          </a:xfrm>
          <a:prstGeom prst="rect">
            <a:avLst/>
          </a:prstGeom>
          <a:noFill/>
          <a:ln w="9525">
            <a:noFill/>
            <a:miter lim="800000"/>
          </a:ln>
        </p:spPr>
        <p:txBody>
          <a:bodyPr wrap="square" lIns="108896" tIns="54448" rIns="108896" bIns="54448">
            <a:spAutoFit/>
          </a:bodyPr>
          <a:lstStyle/>
          <a:p>
            <a:pPr eaLnBrk="1" hangingPunct="1">
              <a:buFont typeface="Arial" panose="020B0604020202020204" pitchFamily="34" charset="0"/>
              <a:buNone/>
            </a:pPr>
            <a:r>
              <a:rPr lang="zh-CN" altLang="zh-CN" sz="1700" dirty="0">
                <a:latin typeface="华文楷体" panose="02010600040101010101" pitchFamily="2" charset="-122"/>
                <a:ea typeface="华文楷体" panose="02010600040101010101" pitchFamily="2" charset="-122"/>
              </a:rPr>
              <a:t>严禁任何单位和个人在财务部门设置的账簿体系之外截留属于学校或单位的资金，自行设立“账外账”、“手工帐”进行管理和核算</a:t>
            </a:r>
            <a:endParaRPr lang="zh-CN" altLang="en-US" sz="1700" dirty="0">
              <a:latin typeface="华文楷体" panose="02010600040101010101" pitchFamily="2" charset="-122"/>
              <a:ea typeface="华文楷体" panose="02010600040101010101" pitchFamily="2" charset="-122"/>
            </a:endParaRPr>
          </a:p>
        </p:txBody>
      </p:sp>
      <p:sp>
        <p:nvSpPr>
          <p:cNvPr id="22" name="MH_SubTitle_1"/>
          <p:cNvSpPr/>
          <p:nvPr>
            <p:custDataLst>
              <p:tags r:id="rId11"/>
            </p:custDataLst>
          </p:nvPr>
        </p:nvSpPr>
        <p:spPr bwMode="auto">
          <a:xfrm>
            <a:off x="6407520" y="1964268"/>
            <a:ext cx="1634389" cy="183716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85745" tIns="171490" rIns="85745" bIns="0" anchor="ctr">
            <a:normAutofit/>
          </a:bodyPr>
          <a:lstStyle/>
          <a:p>
            <a:pPr algn="ctr" eaLnBrk="1" fontAlgn="auto" hangingPunct="1">
              <a:lnSpc>
                <a:spcPct val="130000"/>
              </a:lnSpc>
              <a:buFont typeface="Arial" panose="020B0604020202020204" pitchFamily="34" charset="0"/>
              <a:buNone/>
              <a:defRPr/>
            </a:pPr>
            <a:endParaRPr lang="zh-CN" altLang="en-US" noProof="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3" name="MH_Other_3"/>
          <p:cNvSpPr/>
          <p:nvPr>
            <p:custDataLst>
              <p:tags r:id="rId12"/>
            </p:custDataLst>
          </p:nvPr>
        </p:nvSpPr>
        <p:spPr bwMode="auto">
          <a:xfrm>
            <a:off x="6499643" y="1680039"/>
            <a:ext cx="538443" cy="466833"/>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ln w="57150">
            <a:solidFill>
              <a:srgbClr val="FFC000"/>
            </a:solidFill>
          </a:ln>
        </p:spPr>
        <p:style>
          <a:lnRef idx="2">
            <a:schemeClr val="accent4"/>
          </a:lnRef>
          <a:fillRef idx="1">
            <a:schemeClr val="lt1"/>
          </a:fillRef>
          <a:effectRef idx="0">
            <a:schemeClr val="accent4"/>
          </a:effectRef>
          <a:fontRef idx="minor">
            <a:schemeClr val="dk1"/>
          </a:fontRef>
        </p:style>
        <p:txBody>
          <a:bodyPr lIns="108896" tIns="54448" rIns="108896" bIns="54448" anchor="ctr">
            <a:normAutofit lnSpcReduction="10000"/>
          </a:bodyPr>
          <a:lstStyle/>
          <a:p>
            <a:pPr algn="ctr" eaLnBrk="1" fontAlgn="auto" hangingPunct="1">
              <a:buFont typeface="Arial" panose="020B0604020202020204" pitchFamily="34" charset="0"/>
              <a:buNone/>
              <a:defRPr/>
            </a:pPr>
            <a:r>
              <a:rPr lang="en-US" altLang="zh-CN" noProof="1">
                <a:solidFill>
                  <a:schemeClr val="tx1"/>
                </a:solidFill>
                <a:latin typeface="Times New Roman" panose="02020603050405020304" pitchFamily="18" charset="0"/>
                <a:cs typeface="Times New Roman" panose="02020603050405020304" pitchFamily="18" charset="0"/>
              </a:rPr>
              <a:t>2</a:t>
            </a:r>
            <a:endParaRPr lang="zh-CN" altLang="en-US" noProof="1">
              <a:solidFill>
                <a:schemeClr val="tx1"/>
              </a:solidFill>
              <a:latin typeface="Times New Roman" panose="02020603050405020304" pitchFamily="18" charset="0"/>
              <a:cs typeface="Times New Roman" panose="02020603050405020304" pitchFamily="18" charset="0"/>
            </a:endParaRPr>
          </a:p>
        </p:txBody>
      </p:sp>
      <p:sp>
        <p:nvSpPr>
          <p:cNvPr id="24" name="矩形 15"/>
          <p:cNvSpPr>
            <a:spLocks noChangeArrowheads="1"/>
          </p:cNvSpPr>
          <p:nvPr/>
        </p:nvSpPr>
        <p:spPr bwMode="auto">
          <a:xfrm>
            <a:off x="6432934" y="2218326"/>
            <a:ext cx="1666935" cy="1418010"/>
          </a:xfrm>
          <a:prstGeom prst="rect">
            <a:avLst/>
          </a:prstGeom>
          <a:noFill/>
          <a:ln w="9525">
            <a:noFill/>
            <a:miter lim="800000"/>
          </a:ln>
        </p:spPr>
        <p:txBody>
          <a:bodyPr wrap="square" lIns="108896" tIns="54448" rIns="108896" bIns="54448">
            <a:spAutoFit/>
          </a:bodyPr>
          <a:lstStyle/>
          <a:p>
            <a:r>
              <a:rPr lang="zh-CN" altLang="en-US" sz="1700" dirty="0">
                <a:latin typeface="华文楷体" panose="02010600040101010101" pitchFamily="2" charset="-122"/>
                <a:ea typeface="华文楷体" panose="02010600040101010101" pitchFamily="2" charset="-122"/>
              </a:rPr>
              <a:t>不得虚构业务，报销没有真实经济业务发生、从其他渠道取得的发票</a:t>
            </a:r>
            <a:endParaRPr lang="zh-CN" altLang="en-US" sz="1700" dirty="0">
              <a:latin typeface="华文楷体" panose="02010600040101010101" pitchFamily="2" charset="-122"/>
              <a:ea typeface="华文楷体" panose="02010600040101010101" pitchFamily="2" charset="-122"/>
            </a:endParaRPr>
          </a:p>
        </p:txBody>
      </p:sp>
      <p:sp>
        <p:nvSpPr>
          <p:cNvPr id="25" name="MH_SubTitle_1"/>
          <p:cNvSpPr/>
          <p:nvPr>
            <p:custDataLst>
              <p:tags r:id="rId13"/>
            </p:custDataLst>
          </p:nvPr>
        </p:nvSpPr>
        <p:spPr bwMode="auto">
          <a:xfrm>
            <a:off x="8477112" y="1964266"/>
            <a:ext cx="1653447" cy="180222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85745" tIns="171490" rIns="85745" bIns="0" anchor="ctr">
            <a:normAutofit/>
          </a:bodyPr>
          <a:lstStyle/>
          <a:p>
            <a:pPr algn="ctr" eaLnBrk="1" fontAlgn="auto" hangingPunct="1">
              <a:lnSpc>
                <a:spcPct val="130000"/>
              </a:lnSpc>
              <a:buFont typeface="Arial" panose="020B0604020202020204" pitchFamily="34" charset="0"/>
              <a:buNone/>
              <a:defRPr/>
            </a:pPr>
            <a:endParaRPr lang="zh-CN" altLang="en-US" noProof="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6" name="MH_Other_3"/>
          <p:cNvSpPr/>
          <p:nvPr>
            <p:custDataLst>
              <p:tags r:id="rId14"/>
            </p:custDataLst>
          </p:nvPr>
        </p:nvSpPr>
        <p:spPr bwMode="auto">
          <a:xfrm>
            <a:off x="8569233" y="1680039"/>
            <a:ext cx="538443" cy="466833"/>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ln w="57150">
            <a:solidFill>
              <a:srgbClr val="FFC000"/>
            </a:solidFill>
          </a:ln>
        </p:spPr>
        <p:style>
          <a:lnRef idx="2">
            <a:schemeClr val="accent4"/>
          </a:lnRef>
          <a:fillRef idx="1">
            <a:schemeClr val="lt1"/>
          </a:fillRef>
          <a:effectRef idx="0">
            <a:schemeClr val="accent4"/>
          </a:effectRef>
          <a:fontRef idx="minor">
            <a:schemeClr val="dk1"/>
          </a:fontRef>
        </p:style>
        <p:txBody>
          <a:bodyPr lIns="108896" tIns="54448" rIns="108896" bIns="54448" anchor="ctr">
            <a:normAutofit lnSpcReduction="10000"/>
          </a:bodyPr>
          <a:lstStyle/>
          <a:p>
            <a:pPr algn="ctr" eaLnBrk="1" fontAlgn="auto" hangingPunct="1">
              <a:buFont typeface="Arial" panose="020B0604020202020204" pitchFamily="34" charset="0"/>
              <a:buNone/>
              <a:defRPr/>
            </a:pPr>
            <a:r>
              <a:rPr lang="en-US" altLang="zh-CN" noProof="1">
                <a:solidFill>
                  <a:schemeClr val="tx1"/>
                </a:solidFill>
                <a:latin typeface="Times New Roman" panose="02020603050405020304" pitchFamily="18" charset="0"/>
                <a:cs typeface="Times New Roman" panose="02020603050405020304" pitchFamily="18" charset="0"/>
              </a:rPr>
              <a:t>3</a:t>
            </a:r>
            <a:endParaRPr lang="zh-CN" altLang="en-US" noProof="1">
              <a:solidFill>
                <a:schemeClr val="tx1"/>
              </a:solidFill>
              <a:latin typeface="Times New Roman" panose="02020603050405020304" pitchFamily="18" charset="0"/>
              <a:cs typeface="Times New Roman" panose="02020603050405020304" pitchFamily="18" charset="0"/>
            </a:endParaRPr>
          </a:p>
        </p:txBody>
      </p:sp>
      <p:sp>
        <p:nvSpPr>
          <p:cNvPr id="27" name="矩形 15"/>
          <p:cNvSpPr>
            <a:spLocks noChangeArrowheads="1"/>
          </p:cNvSpPr>
          <p:nvPr/>
        </p:nvSpPr>
        <p:spPr bwMode="auto">
          <a:xfrm>
            <a:off x="8608942" y="2142109"/>
            <a:ext cx="1562629" cy="1156400"/>
          </a:xfrm>
          <a:prstGeom prst="rect">
            <a:avLst/>
          </a:prstGeom>
          <a:noFill/>
          <a:ln w="9525">
            <a:noFill/>
            <a:miter lim="800000"/>
          </a:ln>
        </p:spPr>
        <p:txBody>
          <a:bodyPr wrap="square" lIns="108896" tIns="54448" rIns="108896" bIns="54448">
            <a:spAutoFit/>
          </a:bodyPr>
          <a:lstStyle/>
          <a:p>
            <a:pPr>
              <a:buFont typeface="Arial" panose="020B0604020202020204" pitchFamily="34" charset="0"/>
              <a:buNone/>
            </a:pPr>
            <a:r>
              <a:rPr lang="zh-CN" altLang="zh-CN" sz="1700" dirty="0">
                <a:latin typeface="华文楷体" panose="02010600040101010101" pitchFamily="2" charset="-122"/>
                <a:ea typeface="华文楷体" panose="02010600040101010101" pitchFamily="2" charset="-122"/>
              </a:rPr>
              <a:t>不得将经费预存至近期无计划发生经济业务的校外单位</a:t>
            </a:r>
            <a:endParaRPr lang="zh-CN" altLang="en-US" sz="1700" dirty="0">
              <a:latin typeface="华文楷体" panose="02010600040101010101" pitchFamily="2" charset="-122"/>
              <a:ea typeface="华文楷体" panose="02010600040101010101" pitchFamily="2" charset="-122"/>
            </a:endParaRPr>
          </a:p>
        </p:txBody>
      </p:sp>
      <p:sp>
        <p:nvSpPr>
          <p:cNvPr id="28" name="Freeform 118"/>
          <p:cNvSpPr>
            <a:spLocks noChangeArrowheads="1"/>
          </p:cNvSpPr>
          <p:nvPr/>
        </p:nvSpPr>
        <p:spPr bwMode="auto">
          <a:xfrm>
            <a:off x="10829636" y="1429530"/>
            <a:ext cx="592446" cy="593862"/>
          </a:xfrm>
          <a:custGeom>
            <a:avLst/>
            <a:gdLst>
              <a:gd name="T0" fmla="*/ 2147483647 w 768"/>
              <a:gd name="T1" fmla="*/ 2147483647 h 768"/>
              <a:gd name="T2" fmla="*/ 2147483647 w 768"/>
              <a:gd name="T3" fmla="*/ 2147483647 h 768"/>
              <a:gd name="T4" fmla="*/ 2147483647 w 768"/>
              <a:gd name="T5" fmla="*/ 2147483647 h 768"/>
              <a:gd name="T6" fmla="*/ 0 w 768"/>
              <a:gd name="T7" fmla="*/ 2147483647 h 768"/>
              <a:gd name="T8" fmla="*/ 0 w 768"/>
              <a:gd name="T9" fmla="*/ 2147483647 h 768"/>
              <a:gd name="T10" fmla="*/ 2147483647 w 768"/>
              <a:gd name="T11" fmla="*/ 2147483647 h 768"/>
              <a:gd name="T12" fmla="*/ 2147483647 w 768"/>
              <a:gd name="T13" fmla="*/ 2147483647 h 768"/>
              <a:gd name="T14" fmla="*/ 2147483647 w 768"/>
              <a:gd name="T15" fmla="*/ 0 h 768"/>
              <a:gd name="T16" fmla="*/ 2147483647 w 768"/>
              <a:gd name="T17" fmla="*/ 0 h 768"/>
              <a:gd name="T18" fmla="*/ 2147483647 w 768"/>
              <a:gd name="T19" fmla="*/ 2147483647 h 768"/>
              <a:gd name="T20" fmla="*/ 2147483647 w 768"/>
              <a:gd name="T21" fmla="*/ 2147483647 h 768"/>
              <a:gd name="T22" fmla="*/ 2147483647 w 768"/>
              <a:gd name="T23" fmla="*/ 2147483647 h 768"/>
              <a:gd name="T24" fmla="*/ 2147483647 w 768"/>
              <a:gd name="T25" fmla="*/ 2147483647 h 768"/>
              <a:gd name="T26" fmla="*/ 2147483647 w 768"/>
              <a:gd name="T27" fmla="*/ 2147483647 h 768"/>
              <a:gd name="T28" fmla="*/ 2147483647 w 768"/>
              <a:gd name="T29" fmla="*/ 2147483647 h 768"/>
              <a:gd name="T30" fmla="*/ 2147483647 w 768"/>
              <a:gd name="T31" fmla="*/ 2147483647 h 768"/>
              <a:gd name="T32" fmla="*/ 2147483647 w 768"/>
              <a:gd name="T33" fmla="*/ 2147483647 h 768"/>
              <a:gd name="T34" fmla="*/ 2147483647 w 768"/>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8"/>
              <a:gd name="T55" fmla="*/ 0 h 768"/>
              <a:gd name="T56" fmla="*/ 768 w 768"/>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8" h="768">
                <a:moveTo>
                  <a:pt x="240" y="768"/>
                </a:moveTo>
                <a:cubicBezTo>
                  <a:pt x="232" y="768"/>
                  <a:pt x="219" y="762"/>
                  <a:pt x="214" y="757"/>
                </a:cubicBezTo>
                <a:cubicBezTo>
                  <a:pt x="11" y="554"/>
                  <a:pt x="11" y="554"/>
                  <a:pt x="11" y="554"/>
                </a:cubicBezTo>
                <a:cubicBezTo>
                  <a:pt x="6" y="549"/>
                  <a:pt x="0" y="535"/>
                  <a:pt x="0" y="527"/>
                </a:cubicBezTo>
                <a:cubicBezTo>
                  <a:pt x="0" y="241"/>
                  <a:pt x="0" y="241"/>
                  <a:pt x="0" y="241"/>
                </a:cubicBezTo>
                <a:cubicBezTo>
                  <a:pt x="0" y="233"/>
                  <a:pt x="6" y="219"/>
                  <a:pt x="11" y="214"/>
                </a:cubicBezTo>
                <a:cubicBezTo>
                  <a:pt x="214" y="11"/>
                  <a:pt x="214" y="11"/>
                  <a:pt x="214" y="11"/>
                </a:cubicBezTo>
                <a:cubicBezTo>
                  <a:pt x="219" y="6"/>
                  <a:pt x="234" y="0"/>
                  <a:pt x="241" y="0"/>
                </a:cubicBezTo>
                <a:cubicBezTo>
                  <a:pt x="527" y="0"/>
                  <a:pt x="527" y="0"/>
                  <a:pt x="527" y="0"/>
                </a:cubicBezTo>
                <a:cubicBezTo>
                  <a:pt x="534" y="0"/>
                  <a:pt x="549" y="6"/>
                  <a:pt x="554" y="11"/>
                </a:cubicBezTo>
                <a:cubicBezTo>
                  <a:pt x="757" y="214"/>
                  <a:pt x="757" y="214"/>
                  <a:pt x="757" y="214"/>
                </a:cubicBezTo>
                <a:cubicBezTo>
                  <a:pt x="762" y="219"/>
                  <a:pt x="768" y="233"/>
                  <a:pt x="768" y="241"/>
                </a:cubicBezTo>
                <a:cubicBezTo>
                  <a:pt x="768" y="527"/>
                  <a:pt x="768" y="527"/>
                  <a:pt x="768" y="527"/>
                </a:cubicBezTo>
                <a:cubicBezTo>
                  <a:pt x="768" y="535"/>
                  <a:pt x="762" y="549"/>
                  <a:pt x="757" y="554"/>
                </a:cubicBezTo>
                <a:cubicBezTo>
                  <a:pt x="554" y="757"/>
                  <a:pt x="554" y="757"/>
                  <a:pt x="554" y="757"/>
                </a:cubicBezTo>
                <a:cubicBezTo>
                  <a:pt x="549" y="762"/>
                  <a:pt x="534" y="768"/>
                  <a:pt x="527" y="768"/>
                </a:cubicBezTo>
                <a:cubicBezTo>
                  <a:pt x="240" y="768"/>
                  <a:pt x="240" y="768"/>
                  <a:pt x="240" y="768"/>
                </a:cubicBezTo>
                <a:cubicBezTo>
                  <a:pt x="240" y="768"/>
                  <a:pt x="240" y="768"/>
                  <a:pt x="240" y="768"/>
                </a:cubicBezTo>
              </a:path>
            </a:pathLst>
          </a:custGeom>
          <a:solidFill>
            <a:srgbClr val="EF493D"/>
          </a:solidFill>
          <a:ln w="9525">
            <a:noFill/>
            <a:round/>
          </a:ln>
        </p:spPr>
        <p:txBody>
          <a:bodyPr lIns="108896" tIns="54448" rIns="108896" bIns="54448"/>
          <a:lstStyle/>
          <a:p>
            <a:endParaRPr lang="zh-CN" altLang="en-US"/>
          </a:p>
        </p:txBody>
      </p:sp>
      <p:sp>
        <p:nvSpPr>
          <p:cNvPr id="29" name="文本框 33"/>
          <p:cNvSpPr txBox="1">
            <a:spLocks noChangeArrowheads="1"/>
          </p:cNvSpPr>
          <p:nvPr/>
        </p:nvSpPr>
        <p:spPr bwMode="auto">
          <a:xfrm>
            <a:off x="10853460" y="2098021"/>
            <a:ext cx="603565" cy="2141285"/>
          </a:xfrm>
          <a:prstGeom prst="rect">
            <a:avLst/>
          </a:prstGeom>
          <a:noFill/>
          <a:ln w="9525">
            <a:noFill/>
            <a:miter lim="800000"/>
          </a:ln>
        </p:spPr>
        <p:txBody>
          <a:bodyPr lIns="108896" tIns="54448" rIns="108896" bIns="54448">
            <a:spAutoFit/>
          </a:bodyPr>
          <a:lstStyle/>
          <a:p>
            <a:pPr>
              <a:buFont typeface="Arial" panose="020B0604020202020204" pitchFamily="34" charset="0"/>
              <a:buNone/>
            </a:pPr>
            <a:r>
              <a:rPr lang="zh-CN" altLang="en-US" sz="3300" b="1" dirty="0">
                <a:solidFill>
                  <a:srgbClr val="FF0000"/>
                </a:solidFill>
                <a:latin typeface="微软雅黑" panose="020B0503020204020204" pitchFamily="34" charset="-122"/>
                <a:ea typeface="微软雅黑" panose="020B0503020204020204" pitchFamily="34" charset="-122"/>
              </a:rPr>
              <a:t>红线禁令</a:t>
            </a:r>
            <a:endParaRPr lang="zh-CN" altLang="en-US" sz="3300" b="1" dirty="0">
              <a:solidFill>
                <a:srgbClr val="FF0000"/>
              </a:solidFill>
              <a:latin typeface="微软雅黑" panose="020B0503020204020204" pitchFamily="34" charset="-122"/>
              <a:ea typeface="微软雅黑" panose="020B0503020204020204" pitchFamily="34" charset="-122"/>
            </a:endParaRPr>
          </a:p>
        </p:txBody>
      </p:sp>
      <p:sp>
        <p:nvSpPr>
          <p:cNvPr id="30" name="Freeform 120"/>
          <p:cNvSpPr>
            <a:spLocks noChangeArrowheads="1"/>
          </p:cNvSpPr>
          <p:nvPr/>
        </p:nvSpPr>
        <p:spPr bwMode="auto">
          <a:xfrm>
            <a:off x="10883638" y="1645480"/>
            <a:ext cx="538443" cy="377912"/>
          </a:xfrm>
          <a:custGeom>
            <a:avLst/>
            <a:gdLst>
              <a:gd name="T0" fmla="*/ 2147483647 w 697"/>
              <a:gd name="T1" fmla="*/ 0 h 488"/>
              <a:gd name="T2" fmla="*/ 2147483647 w 697"/>
              <a:gd name="T3" fmla="*/ 2147483647 h 488"/>
              <a:gd name="T4" fmla="*/ 2147483647 w 697"/>
              <a:gd name="T5" fmla="*/ 2147483647 h 488"/>
              <a:gd name="T6" fmla="*/ 2147483647 w 697"/>
              <a:gd name="T7" fmla="*/ 2147483647 h 488"/>
              <a:gd name="T8" fmla="*/ 2147483647 w 697"/>
              <a:gd name="T9" fmla="*/ 2147483647 h 488"/>
              <a:gd name="T10" fmla="*/ 2147483647 w 697"/>
              <a:gd name="T11" fmla="*/ 2147483647 h 488"/>
              <a:gd name="T12" fmla="*/ 2147483647 w 697"/>
              <a:gd name="T13" fmla="*/ 2147483647 h 488"/>
              <a:gd name="T14" fmla="*/ 2147483647 w 697"/>
              <a:gd name="T15" fmla="*/ 2147483647 h 488"/>
              <a:gd name="T16" fmla="*/ 2147483647 w 697"/>
              <a:gd name="T17" fmla="*/ 2147483647 h 488"/>
              <a:gd name="T18" fmla="*/ 2147483647 w 697"/>
              <a:gd name="T19" fmla="*/ 2147483647 h 488"/>
              <a:gd name="T20" fmla="*/ 2147483647 w 697"/>
              <a:gd name="T21" fmla="*/ 2147483647 h 488"/>
              <a:gd name="T22" fmla="*/ 2147483647 w 697"/>
              <a:gd name="T23" fmla="*/ 2147483647 h 488"/>
              <a:gd name="T24" fmla="*/ 2147483647 w 697"/>
              <a:gd name="T25" fmla="*/ 0 h 488"/>
              <a:gd name="T26" fmla="*/ 0 w 697"/>
              <a:gd name="T27" fmla="*/ 2147483647 h 488"/>
              <a:gd name="T28" fmla="*/ 2147483647 w 697"/>
              <a:gd name="T29" fmla="*/ 2147483647 h 488"/>
              <a:gd name="T30" fmla="*/ 2147483647 w 697"/>
              <a:gd name="T31" fmla="*/ 2147483647 h 488"/>
              <a:gd name="T32" fmla="*/ 2147483647 w 697"/>
              <a:gd name="T33" fmla="*/ 2147483647 h 488"/>
              <a:gd name="T34" fmla="*/ 2147483647 w 697"/>
              <a:gd name="T35" fmla="*/ 2147483647 h 488"/>
              <a:gd name="T36" fmla="*/ 2147483647 w 697"/>
              <a:gd name="T37" fmla="*/ 2147483647 h 488"/>
              <a:gd name="T38" fmla="*/ 2147483647 w 697"/>
              <a:gd name="T39" fmla="*/ 2147483647 h 488"/>
              <a:gd name="T40" fmla="*/ 2147483647 w 697"/>
              <a:gd name="T41" fmla="*/ 2147483647 h 488"/>
              <a:gd name="T42" fmla="*/ 2147483647 w 697"/>
              <a:gd name="T43" fmla="*/ 2147483647 h 488"/>
              <a:gd name="T44" fmla="*/ 2147483647 w 697"/>
              <a:gd name="T45" fmla="*/ 2147483647 h 488"/>
              <a:gd name="T46" fmla="*/ 0 w 697"/>
              <a:gd name="T47" fmla="*/ 2147483647 h 488"/>
              <a:gd name="T48" fmla="*/ 2147483647 w 697"/>
              <a:gd name="T49" fmla="*/ 2147483647 h 488"/>
              <a:gd name="T50" fmla="*/ 2147483647 w 697"/>
              <a:gd name="T51" fmla="*/ 2147483647 h 488"/>
              <a:gd name="T52" fmla="*/ 2147483647 w 697"/>
              <a:gd name="T53" fmla="*/ 2147483647 h 488"/>
              <a:gd name="T54" fmla="*/ 2147483647 w 697"/>
              <a:gd name="T55" fmla="*/ 2147483647 h 488"/>
              <a:gd name="T56" fmla="*/ 2147483647 w 697"/>
              <a:gd name="T57" fmla="*/ 2147483647 h 488"/>
              <a:gd name="T58" fmla="*/ 2147483647 w 697"/>
              <a:gd name="T59" fmla="*/ 2147483647 h 488"/>
              <a:gd name="T60" fmla="*/ 2147483647 w 697"/>
              <a:gd name="T61" fmla="*/ 2147483647 h 488"/>
              <a:gd name="T62" fmla="*/ 2147483647 w 697"/>
              <a:gd name="T63" fmla="*/ 2147483647 h 488"/>
              <a:gd name="T64" fmla="*/ 2147483647 w 697"/>
              <a:gd name="T65" fmla="*/ 2147483647 h 488"/>
              <a:gd name="T66" fmla="*/ 2147483647 w 697"/>
              <a:gd name="T67" fmla="*/ 2147483647 h 488"/>
              <a:gd name="T68" fmla="*/ 2147483647 w 697"/>
              <a:gd name="T69" fmla="*/ 2147483647 h 488"/>
              <a:gd name="T70" fmla="*/ 2147483647 w 697"/>
              <a:gd name="T71" fmla="*/ 2147483647 h 488"/>
              <a:gd name="T72" fmla="*/ 2147483647 w 697"/>
              <a:gd name="T73" fmla="*/ 2147483647 h 488"/>
              <a:gd name="T74" fmla="*/ 2147483647 w 697"/>
              <a:gd name="T75" fmla="*/ 2147483647 h 488"/>
              <a:gd name="T76" fmla="*/ 2147483647 w 697"/>
              <a:gd name="T77" fmla="*/ 2147483647 h 488"/>
              <a:gd name="T78" fmla="*/ 2147483647 w 697"/>
              <a:gd name="T79" fmla="*/ 2147483647 h 488"/>
              <a:gd name="T80" fmla="*/ 2147483647 w 697"/>
              <a:gd name="T81" fmla="*/ 2147483647 h 488"/>
              <a:gd name="T82" fmla="*/ 2147483647 w 697"/>
              <a:gd name="T83" fmla="*/ 2147483647 h 488"/>
              <a:gd name="T84" fmla="*/ 2147483647 w 697"/>
              <a:gd name="T85" fmla="*/ 2147483647 h 488"/>
              <a:gd name="T86" fmla="*/ 2147483647 w 697"/>
              <a:gd name="T87" fmla="*/ 2147483647 h 488"/>
              <a:gd name="T88" fmla="*/ 2147483647 w 697"/>
              <a:gd name="T89" fmla="*/ 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7"/>
              <a:gd name="T136" fmla="*/ 0 h 488"/>
              <a:gd name="T137" fmla="*/ 697 w 697"/>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7" h="488">
                <a:moveTo>
                  <a:pt x="383" y="0"/>
                </a:moveTo>
                <a:cubicBezTo>
                  <a:pt x="352" y="0"/>
                  <a:pt x="329" y="14"/>
                  <a:pt x="315" y="38"/>
                </a:cubicBezTo>
                <a:cubicBezTo>
                  <a:pt x="314" y="38"/>
                  <a:pt x="296" y="18"/>
                  <a:pt x="291" y="16"/>
                </a:cubicBezTo>
                <a:cubicBezTo>
                  <a:pt x="288" y="8"/>
                  <a:pt x="281" y="4"/>
                  <a:pt x="273" y="4"/>
                </a:cubicBezTo>
                <a:cubicBezTo>
                  <a:pt x="166" y="4"/>
                  <a:pt x="166" y="4"/>
                  <a:pt x="166" y="4"/>
                </a:cubicBezTo>
                <a:cubicBezTo>
                  <a:pt x="156" y="4"/>
                  <a:pt x="147" y="11"/>
                  <a:pt x="147" y="23"/>
                </a:cubicBezTo>
                <a:cubicBezTo>
                  <a:pt x="147" y="33"/>
                  <a:pt x="152" y="39"/>
                  <a:pt x="159" y="41"/>
                </a:cubicBezTo>
                <a:cubicBezTo>
                  <a:pt x="160" y="46"/>
                  <a:pt x="195" y="81"/>
                  <a:pt x="200" y="83"/>
                </a:cubicBezTo>
                <a:cubicBezTo>
                  <a:pt x="200" y="84"/>
                  <a:pt x="201" y="84"/>
                  <a:pt x="201" y="85"/>
                </a:cubicBezTo>
                <a:cubicBezTo>
                  <a:pt x="201" y="106"/>
                  <a:pt x="201" y="106"/>
                  <a:pt x="201" y="106"/>
                </a:cubicBezTo>
                <a:cubicBezTo>
                  <a:pt x="197" y="103"/>
                  <a:pt x="135" y="39"/>
                  <a:pt x="131" y="36"/>
                </a:cubicBezTo>
                <a:cubicBezTo>
                  <a:pt x="128" y="32"/>
                  <a:pt x="124" y="28"/>
                  <a:pt x="120" y="25"/>
                </a:cubicBezTo>
                <a:cubicBezTo>
                  <a:pt x="109" y="10"/>
                  <a:pt x="86" y="0"/>
                  <a:pt x="65" y="0"/>
                </a:cubicBezTo>
                <a:cubicBezTo>
                  <a:pt x="34" y="0"/>
                  <a:pt x="0" y="16"/>
                  <a:pt x="0" y="61"/>
                </a:cubicBezTo>
                <a:cubicBezTo>
                  <a:pt x="0" y="77"/>
                  <a:pt x="4" y="94"/>
                  <a:pt x="20" y="105"/>
                </a:cubicBezTo>
                <a:cubicBezTo>
                  <a:pt x="23" y="109"/>
                  <a:pt x="78" y="164"/>
                  <a:pt x="82" y="168"/>
                </a:cubicBezTo>
                <a:cubicBezTo>
                  <a:pt x="83" y="169"/>
                  <a:pt x="84" y="170"/>
                  <a:pt x="85" y="171"/>
                </a:cubicBezTo>
                <a:cubicBezTo>
                  <a:pt x="80" y="174"/>
                  <a:pt x="74" y="175"/>
                  <a:pt x="68" y="175"/>
                </a:cubicBezTo>
                <a:cubicBezTo>
                  <a:pt x="63" y="175"/>
                  <a:pt x="59" y="175"/>
                  <a:pt x="56" y="174"/>
                </a:cubicBezTo>
                <a:cubicBezTo>
                  <a:pt x="54" y="173"/>
                  <a:pt x="53" y="172"/>
                  <a:pt x="51" y="171"/>
                </a:cubicBezTo>
                <a:cubicBezTo>
                  <a:pt x="48" y="167"/>
                  <a:pt x="45" y="163"/>
                  <a:pt x="41" y="161"/>
                </a:cubicBezTo>
                <a:cubicBezTo>
                  <a:pt x="38" y="156"/>
                  <a:pt x="35" y="152"/>
                  <a:pt x="31" y="150"/>
                </a:cubicBezTo>
                <a:cubicBezTo>
                  <a:pt x="27" y="144"/>
                  <a:pt x="23" y="139"/>
                  <a:pt x="15" y="139"/>
                </a:cubicBezTo>
                <a:cubicBezTo>
                  <a:pt x="6" y="139"/>
                  <a:pt x="0" y="147"/>
                  <a:pt x="0" y="158"/>
                </a:cubicBezTo>
                <a:cubicBezTo>
                  <a:pt x="0" y="170"/>
                  <a:pt x="6" y="184"/>
                  <a:pt x="19" y="194"/>
                </a:cubicBezTo>
                <a:cubicBezTo>
                  <a:pt x="21" y="196"/>
                  <a:pt x="191" y="368"/>
                  <a:pt x="313" y="488"/>
                </a:cubicBezTo>
                <a:cubicBezTo>
                  <a:pt x="456" y="488"/>
                  <a:pt x="456" y="488"/>
                  <a:pt x="456" y="488"/>
                </a:cubicBezTo>
                <a:cubicBezTo>
                  <a:pt x="457" y="488"/>
                  <a:pt x="457" y="488"/>
                  <a:pt x="457" y="488"/>
                </a:cubicBezTo>
                <a:cubicBezTo>
                  <a:pt x="458" y="488"/>
                  <a:pt x="458" y="488"/>
                  <a:pt x="458" y="488"/>
                </a:cubicBezTo>
                <a:cubicBezTo>
                  <a:pt x="458" y="488"/>
                  <a:pt x="458" y="488"/>
                  <a:pt x="458" y="488"/>
                </a:cubicBezTo>
                <a:cubicBezTo>
                  <a:pt x="458" y="488"/>
                  <a:pt x="458" y="488"/>
                  <a:pt x="458" y="488"/>
                </a:cubicBezTo>
                <a:cubicBezTo>
                  <a:pt x="458" y="488"/>
                  <a:pt x="458" y="488"/>
                  <a:pt x="458" y="488"/>
                </a:cubicBezTo>
                <a:cubicBezTo>
                  <a:pt x="466" y="487"/>
                  <a:pt x="479" y="482"/>
                  <a:pt x="483" y="477"/>
                </a:cubicBezTo>
                <a:cubicBezTo>
                  <a:pt x="569" y="392"/>
                  <a:pt x="569" y="392"/>
                  <a:pt x="569" y="392"/>
                </a:cubicBezTo>
                <a:cubicBezTo>
                  <a:pt x="686" y="274"/>
                  <a:pt x="686" y="274"/>
                  <a:pt x="686" y="274"/>
                </a:cubicBezTo>
                <a:cubicBezTo>
                  <a:pt x="690" y="270"/>
                  <a:pt x="694" y="260"/>
                  <a:pt x="696" y="253"/>
                </a:cubicBezTo>
                <a:cubicBezTo>
                  <a:pt x="697" y="251"/>
                  <a:pt x="697" y="249"/>
                  <a:pt x="697" y="247"/>
                </a:cubicBezTo>
                <a:cubicBezTo>
                  <a:pt x="697" y="107"/>
                  <a:pt x="697" y="107"/>
                  <a:pt x="697" y="107"/>
                </a:cubicBezTo>
                <a:cubicBezTo>
                  <a:pt x="673" y="83"/>
                  <a:pt x="618" y="27"/>
                  <a:pt x="614" y="25"/>
                </a:cubicBezTo>
                <a:cubicBezTo>
                  <a:pt x="604" y="11"/>
                  <a:pt x="588" y="4"/>
                  <a:pt x="570" y="4"/>
                </a:cubicBezTo>
                <a:cubicBezTo>
                  <a:pt x="514" y="4"/>
                  <a:pt x="514" y="4"/>
                  <a:pt x="514" y="4"/>
                </a:cubicBezTo>
                <a:cubicBezTo>
                  <a:pt x="500" y="4"/>
                  <a:pt x="493" y="11"/>
                  <a:pt x="493" y="31"/>
                </a:cubicBezTo>
                <a:cubicBezTo>
                  <a:pt x="493" y="76"/>
                  <a:pt x="493" y="76"/>
                  <a:pt x="493" y="76"/>
                </a:cubicBezTo>
                <a:cubicBezTo>
                  <a:pt x="489" y="73"/>
                  <a:pt x="446" y="29"/>
                  <a:pt x="442" y="26"/>
                </a:cubicBezTo>
                <a:cubicBezTo>
                  <a:pt x="429" y="9"/>
                  <a:pt x="408" y="0"/>
                  <a:pt x="383" y="0"/>
                </a:cubicBezTo>
              </a:path>
            </a:pathLst>
          </a:custGeom>
          <a:solidFill>
            <a:srgbClr val="C23D33"/>
          </a:solidFill>
          <a:ln w="9525">
            <a:noFill/>
            <a:round/>
          </a:ln>
        </p:spPr>
        <p:txBody>
          <a:bodyPr lIns="108896" tIns="54448" rIns="108896" bIns="54448"/>
          <a:lstStyle/>
          <a:p>
            <a:endParaRPr lang="zh-CN" altLang="en-US"/>
          </a:p>
        </p:txBody>
      </p:sp>
      <p:sp>
        <p:nvSpPr>
          <p:cNvPr id="31" name="Freeform 121"/>
          <p:cNvSpPr>
            <a:spLocks noEditPoints="1" noChangeArrowheads="1"/>
          </p:cNvSpPr>
          <p:nvPr/>
        </p:nvSpPr>
        <p:spPr bwMode="auto">
          <a:xfrm>
            <a:off x="10883640" y="1645480"/>
            <a:ext cx="484439" cy="161962"/>
          </a:xfrm>
          <a:custGeom>
            <a:avLst/>
            <a:gdLst>
              <a:gd name="T0" fmla="*/ 2147483647 w 626"/>
              <a:gd name="T1" fmla="*/ 2147483647 h 208"/>
              <a:gd name="T2" fmla="*/ 2147483647 w 626"/>
              <a:gd name="T3" fmla="*/ 2147483647 h 208"/>
              <a:gd name="T4" fmla="*/ 2147483647 w 626"/>
              <a:gd name="T5" fmla="*/ 2147483647 h 208"/>
              <a:gd name="T6" fmla="*/ 0 w 626"/>
              <a:gd name="T7" fmla="*/ 2147483647 h 208"/>
              <a:gd name="T8" fmla="*/ 2147483647 w 626"/>
              <a:gd name="T9" fmla="*/ 2147483647 h 208"/>
              <a:gd name="T10" fmla="*/ 2147483647 w 626"/>
              <a:gd name="T11" fmla="*/ 2147483647 h 208"/>
              <a:gd name="T12" fmla="*/ 2147483647 w 626"/>
              <a:gd name="T13" fmla="*/ 2147483647 h 208"/>
              <a:gd name="T14" fmla="*/ 2147483647 w 626"/>
              <a:gd name="T15" fmla="*/ 2147483647 h 208"/>
              <a:gd name="T16" fmla="*/ 2147483647 w 626"/>
              <a:gd name="T17" fmla="*/ 2147483647 h 208"/>
              <a:gd name="T18" fmla="*/ 0 w 626"/>
              <a:gd name="T19" fmla="*/ 2147483647 h 208"/>
              <a:gd name="T20" fmla="*/ 2147483647 w 626"/>
              <a:gd name="T21" fmla="*/ 0 h 208"/>
              <a:gd name="T22" fmla="*/ 2147483647 w 626"/>
              <a:gd name="T23" fmla="*/ 2147483647 h 208"/>
              <a:gd name="T24" fmla="*/ 2147483647 w 626"/>
              <a:gd name="T25" fmla="*/ 2147483647 h 208"/>
              <a:gd name="T26" fmla="*/ 2147483647 w 626"/>
              <a:gd name="T27" fmla="*/ 2147483647 h 208"/>
              <a:gd name="T28" fmla="*/ 2147483647 w 626"/>
              <a:gd name="T29" fmla="*/ 2147483647 h 208"/>
              <a:gd name="T30" fmla="*/ 2147483647 w 626"/>
              <a:gd name="T31" fmla="*/ 2147483647 h 208"/>
              <a:gd name="T32" fmla="*/ 2147483647 w 626"/>
              <a:gd name="T33" fmla="*/ 2147483647 h 208"/>
              <a:gd name="T34" fmla="*/ 2147483647 w 626"/>
              <a:gd name="T35" fmla="*/ 2147483647 h 208"/>
              <a:gd name="T36" fmla="*/ 2147483647 w 626"/>
              <a:gd name="T37" fmla="*/ 2147483647 h 208"/>
              <a:gd name="T38" fmla="*/ 2147483647 w 626"/>
              <a:gd name="T39" fmla="*/ 2147483647 h 208"/>
              <a:gd name="T40" fmla="*/ 2147483647 w 626"/>
              <a:gd name="T41" fmla="*/ 2147483647 h 208"/>
              <a:gd name="T42" fmla="*/ 2147483647 w 626"/>
              <a:gd name="T43" fmla="*/ 2147483647 h 208"/>
              <a:gd name="T44" fmla="*/ 2147483647 w 626"/>
              <a:gd name="T45" fmla="*/ 2147483647 h 208"/>
              <a:gd name="T46" fmla="*/ 2147483647 w 626"/>
              <a:gd name="T47" fmla="*/ 2147483647 h 208"/>
              <a:gd name="T48" fmla="*/ 2147483647 w 626"/>
              <a:gd name="T49" fmla="*/ 2147483647 h 208"/>
              <a:gd name="T50" fmla="*/ 2147483647 w 626"/>
              <a:gd name="T51" fmla="*/ 2147483647 h 208"/>
              <a:gd name="T52" fmla="*/ 2147483647 w 626"/>
              <a:gd name="T53" fmla="*/ 2147483647 h 208"/>
              <a:gd name="T54" fmla="*/ 2147483647 w 626"/>
              <a:gd name="T55" fmla="*/ 2147483647 h 208"/>
              <a:gd name="T56" fmla="*/ 2147483647 w 626"/>
              <a:gd name="T57" fmla="*/ 2147483647 h 208"/>
              <a:gd name="T58" fmla="*/ 2147483647 w 626"/>
              <a:gd name="T59" fmla="*/ 0 h 208"/>
              <a:gd name="T60" fmla="*/ 2147483647 w 626"/>
              <a:gd name="T61" fmla="*/ 2147483647 h 208"/>
              <a:gd name="T62" fmla="*/ 2147483647 w 626"/>
              <a:gd name="T63" fmla="*/ 2147483647 h 208"/>
              <a:gd name="T64" fmla="*/ 2147483647 w 626"/>
              <a:gd name="T65" fmla="*/ 2147483647 h 208"/>
              <a:gd name="T66" fmla="*/ 2147483647 w 626"/>
              <a:gd name="T67" fmla="*/ 0 h 208"/>
              <a:gd name="T68" fmla="*/ 2147483647 w 626"/>
              <a:gd name="T69" fmla="*/ 2147483647 h 208"/>
              <a:gd name="T70" fmla="*/ 2147483647 w 626"/>
              <a:gd name="T71" fmla="*/ 2147483647 h 208"/>
              <a:gd name="T72" fmla="*/ 2147483647 w 626"/>
              <a:gd name="T73" fmla="*/ 2147483647 h 208"/>
              <a:gd name="T74" fmla="*/ 2147483647 w 626"/>
              <a:gd name="T75" fmla="*/ 2147483647 h 208"/>
              <a:gd name="T76" fmla="*/ 2147483647 w 626"/>
              <a:gd name="T77" fmla="*/ 2147483647 h 208"/>
              <a:gd name="T78" fmla="*/ 2147483647 w 626"/>
              <a:gd name="T79" fmla="*/ 2147483647 h 208"/>
              <a:gd name="T80" fmla="*/ 2147483647 w 626"/>
              <a:gd name="T81" fmla="*/ 2147483647 h 208"/>
              <a:gd name="T82" fmla="*/ 2147483647 w 626"/>
              <a:gd name="T83" fmla="*/ 2147483647 h 208"/>
              <a:gd name="T84" fmla="*/ 2147483647 w 626"/>
              <a:gd name="T85" fmla="*/ 2147483647 h 208"/>
              <a:gd name="T86" fmla="*/ 2147483647 w 626"/>
              <a:gd name="T87" fmla="*/ 2147483647 h 208"/>
              <a:gd name="T88" fmla="*/ 2147483647 w 626"/>
              <a:gd name="T89" fmla="*/ 2147483647 h 208"/>
              <a:gd name="T90" fmla="*/ 2147483647 w 626"/>
              <a:gd name="T91" fmla="*/ 2147483647 h 208"/>
              <a:gd name="T92" fmla="*/ 2147483647 w 626"/>
              <a:gd name="T93" fmla="*/ 2147483647 h 208"/>
              <a:gd name="T94" fmla="*/ 2147483647 w 626"/>
              <a:gd name="T95" fmla="*/ 2147483647 h 208"/>
              <a:gd name="T96" fmla="*/ 2147483647 w 626"/>
              <a:gd name="T97" fmla="*/ 2147483647 h 208"/>
              <a:gd name="T98" fmla="*/ 2147483647 w 626"/>
              <a:gd name="T99" fmla="*/ 2147483647 h 208"/>
              <a:gd name="T100" fmla="*/ 2147483647 w 626"/>
              <a:gd name="T101" fmla="*/ 2147483647 h 208"/>
              <a:gd name="T102" fmla="*/ 2147483647 w 626"/>
              <a:gd name="T103" fmla="*/ 2147483647 h 208"/>
              <a:gd name="T104" fmla="*/ 2147483647 w 626"/>
              <a:gd name="T105" fmla="*/ 2147483647 h 208"/>
              <a:gd name="T106" fmla="*/ 2147483647 w 626"/>
              <a:gd name="T107" fmla="*/ 2147483647 h 208"/>
              <a:gd name="T108" fmla="*/ 2147483647 w 626"/>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6"/>
              <a:gd name="T166" fmla="*/ 0 h 208"/>
              <a:gd name="T167" fmla="*/ 626 w 626"/>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6" h="208">
                <a:moveTo>
                  <a:pt x="92" y="88"/>
                </a:moveTo>
                <a:cubicBezTo>
                  <a:pt x="126" y="98"/>
                  <a:pt x="134" y="122"/>
                  <a:pt x="134" y="146"/>
                </a:cubicBezTo>
                <a:cubicBezTo>
                  <a:pt x="134" y="182"/>
                  <a:pt x="112" y="208"/>
                  <a:pt x="68" y="208"/>
                </a:cubicBezTo>
                <a:cubicBezTo>
                  <a:pt x="21" y="208"/>
                  <a:pt x="0" y="180"/>
                  <a:pt x="0" y="158"/>
                </a:cubicBezTo>
                <a:cubicBezTo>
                  <a:pt x="0" y="147"/>
                  <a:pt x="6" y="139"/>
                  <a:pt x="15" y="139"/>
                </a:cubicBezTo>
                <a:cubicBezTo>
                  <a:pt x="35" y="139"/>
                  <a:pt x="30" y="175"/>
                  <a:pt x="68" y="175"/>
                </a:cubicBezTo>
                <a:cubicBezTo>
                  <a:pt x="87" y="175"/>
                  <a:pt x="97" y="162"/>
                  <a:pt x="97" y="149"/>
                </a:cubicBezTo>
                <a:cubicBezTo>
                  <a:pt x="97" y="141"/>
                  <a:pt x="94" y="132"/>
                  <a:pt x="82" y="128"/>
                </a:cubicBezTo>
                <a:cubicBezTo>
                  <a:pt x="40" y="115"/>
                  <a:pt x="40" y="115"/>
                  <a:pt x="40" y="115"/>
                </a:cubicBezTo>
                <a:cubicBezTo>
                  <a:pt x="6" y="105"/>
                  <a:pt x="0" y="82"/>
                  <a:pt x="0" y="60"/>
                </a:cubicBezTo>
                <a:cubicBezTo>
                  <a:pt x="0" y="16"/>
                  <a:pt x="34" y="0"/>
                  <a:pt x="65" y="0"/>
                </a:cubicBezTo>
                <a:cubicBezTo>
                  <a:pt x="94" y="0"/>
                  <a:pt x="128" y="19"/>
                  <a:pt x="128" y="46"/>
                </a:cubicBezTo>
                <a:cubicBezTo>
                  <a:pt x="128" y="57"/>
                  <a:pt x="120" y="64"/>
                  <a:pt x="111" y="64"/>
                </a:cubicBezTo>
                <a:cubicBezTo>
                  <a:pt x="94" y="64"/>
                  <a:pt x="97" y="34"/>
                  <a:pt x="62" y="34"/>
                </a:cubicBezTo>
                <a:cubicBezTo>
                  <a:pt x="45" y="34"/>
                  <a:pt x="36" y="44"/>
                  <a:pt x="36" y="58"/>
                </a:cubicBezTo>
                <a:cubicBezTo>
                  <a:pt x="36" y="72"/>
                  <a:pt x="49" y="76"/>
                  <a:pt x="61" y="80"/>
                </a:cubicBezTo>
                <a:lnTo>
                  <a:pt x="92" y="88"/>
                </a:lnTo>
                <a:close/>
                <a:moveTo>
                  <a:pt x="201" y="44"/>
                </a:moveTo>
                <a:cubicBezTo>
                  <a:pt x="166" y="44"/>
                  <a:pt x="166" y="44"/>
                  <a:pt x="166" y="44"/>
                </a:cubicBezTo>
                <a:cubicBezTo>
                  <a:pt x="156" y="44"/>
                  <a:pt x="147" y="36"/>
                  <a:pt x="147" y="24"/>
                </a:cubicBezTo>
                <a:cubicBezTo>
                  <a:pt x="147" y="12"/>
                  <a:pt x="156" y="4"/>
                  <a:pt x="166" y="4"/>
                </a:cubicBezTo>
                <a:cubicBezTo>
                  <a:pt x="273" y="4"/>
                  <a:pt x="273" y="4"/>
                  <a:pt x="273" y="4"/>
                </a:cubicBezTo>
                <a:cubicBezTo>
                  <a:pt x="284" y="4"/>
                  <a:pt x="292" y="12"/>
                  <a:pt x="292" y="24"/>
                </a:cubicBezTo>
                <a:cubicBezTo>
                  <a:pt x="292" y="36"/>
                  <a:pt x="284" y="44"/>
                  <a:pt x="273" y="44"/>
                </a:cubicBezTo>
                <a:cubicBezTo>
                  <a:pt x="237" y="44"/>
                  <a:pt x="237" y="44"/>
                  <a:pt x="237" y="44"/>
                </a:cubicBezTo>
                <a:cubicBezTo>
                  <a:pt x="237" y="185"/>
                  <a:pt x="237" y="185"/>
                  <a:pt x="237" y="185"/>
                </a:cubicBezTo>
                <a:cubicBezTo>
                  <a:pt x="237" y="198"/>
                  <a:pt x="230" y="207"/>
                  <a:pt x="219" y="207"/>
                </a:cubicBezTo>
                <a:cubicBezTo>
                  <a:pt x="208" y="207"/>
                  <a:pt x="201" y="199"/>
                  <a:pt x="201" y="185"/>
                </a:cubicBezTo>
                <a:lnTo>
                  <a:pt x="201" y="44"/>
                </a:lnTo>
                <a:close/>
                <a:moveTo>
                  <a:pt x="383" y="0"/>
                </a:moveTo>
                <a:cubicBezTo>
                  <a:pt x="436" y="0"/>
                  <a:pt x="465" y="43"/>
                  <a:pt x="465" y="101"/>
                </a:cubicBezTo>
                <a:cubicBezTo>
                  <a:pt x="465" y="158"/>
                  <a:pt x="438" y="208"/>
                  <a:pt x="383" y="208"/>
                </a:cubicBezTo>
                <a:cubicBezTo>
                  <a:pt x="325" y="208"/>
                  <a:pt x="301" y="162"/>
                  <a:pt x="301" y="101"/>
                </a:cubicBezTo>
                <a:cubicBezTo>
                  <a:pt x="301" y="43"/>
                  <a:pt x="330" y="0"/>
                  <a:pt x="383" y="0"/>
                </a:cubicBezTo>
                <a:close/>
                <a:moveTo>
                  <a:pt x="383" y="172"/>
                </a:moveTo>
                <a:cubicBezTo>
                  <a:pt x="416" y="172"/>
                  <a:pt x="428" y="140"/>
                  <a:pt x="428" y="101"/>
                </a:cubicBezTo>
                <a:cubicBezTo>
                  <a:pt x="428" y="63"/>
                  <a:pt x="413" y="36"/>
                  <a:pt x="383" y="36"/>
                </a:cubicBezTo>
                <a:cubicBezTo>
                  <a:pt x="353" y="36"/>
                  <a:pt x="338" y="63"/>
                  <a:pt x="338" y="101"/>
                </a:cubicBezTo>
                <a:cubicBezTo>
                  <a:pt x="338" y="140"/>
                  <a:pt x="348" y="172"/>
                  <a:pt x="383" y="172"/>
                </a:cubicBezTo>
                <a:close/>
                <a:moveTo>
                  <a:pt x="493" y="31"/>
                </a:moveTo>
                <a:cubicBezTo>
                  <a:pt x="493" y="11"/>
                  <a:pt x="501" y="4"/>
                  <a:pt x="514" y="4"/>
                </a:cubicBezTo>
                <a:cubicBezTo>
                  <a:pt x="570" y="4"/>
                  <a:pt x="570" y="4"/>
                  <a:pt x="570" y="4"/>
                </a:cubicBezTo>
                <a:cubicBezTo>
                  <a:pt x="601" y="4"/>
                  <a:pt x="626" y="24"/>
                  <a:pt x="626" y="68"/>
                </a:cubicBezTo>
                <a:cubicBezTo>
                  <a:pt x="626" y="104"/>
                  <a:pt x="606" y="132"/>
                  <a:pt x="570" y="132"/>
                </a:cubicBezTo>
                <a:cubicBezTo>
                  <a:pt x="529" y="132"/>
                  <a:pt x="529" y="132"/>
                  <a:pt x="529" y="132"/>
                </a:cubicBezTo>
                <a:cubicBezTo>
                  <a:pt x="529" y="185"/>
                  <a:pt x="529" y="185"/>
                  <a:pt x="529" y="185"/>
                </a:cubicBezTo>
                <a:cubicBezTo>
                  <a:pt x="529" y="198"/>
                  <a:pt x="522" y="207"/>
                  <a:pt x="511" y="207"/>
                </a:cubicBezTo>
                <a:cubicBezTo>
                  <a:pt x="500" y="207"/>
                  <a:pt x="493" y="198"/>
                  <a:pt x="493" y="185"/>
                </a:cubicBezTo>
                <a:lnTo>
                  <a:pt x="493" y="31"/>
                </a:lnTo>
                <a:close/>
                <a:moveTo>
                  <a:pt x="529" y="96"/>
                </a:moveTo>
                <a:cubicBezTo>
                  <a:pt x="563" y="96"/>
                  <a:pt x="563" y="96"/>
                  <a:pt x="563" y="96"/>
                </a:cubicBezTo>
                <a:cubicBezTo>
                  <a:pt x="578" y="96"/>
                  <a:pt x="589" y="85"/>
                  <a:pt x="589" y="68"/>
                </a:cubicBezTo>
                <a:cubicBezTo>
                  <a:pt x="589" y="48"/>
                  <a:pt x="578" y="40"/>
                  <a:pt x="560" y="40"/>
                </a:cubicBezTo>
                <a:cubicBezTo>
                  <a:pt x="529" y="40"/>
                  <a:pt x="529" y="40"/>
                  <a:pt x="529" y="40"/>
                </a:cubicBezTo>
                <a:lnTo>
                  <a:pt x="529" y="96"/>
                </a:lnTo>
                <a:close/>
              </a:path>
            </a:pathLst>
          </a:custGeom>
          <a:solidFill>
            <a:srgbClr val="FFFFFF"/>
          </a:solidFill>
          <a:ln w="9525">
            <a:noFill/>
            <a:round/>
          </a:ln>
        </p:spPr>
        <p:txBody>
          <a:bodyPr lIns="108896" tIns="54448" rIns="108896" bIns="54448"/>
          <a:lstStyle/>
          <a:p>
            <a:endParaRPr lang="zh-CN" altLang="en-US"/>
          </a:p>
        </p:txBody>
      </p:sp>
    </p:spTree>
  </p:cSld>
  <p:clrMapOvr>
    <a:masterClrMapping/>
  </p:clrMapOvr>
  <p:transition spd="slow" advTm="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56629" y="-1"/>
            <a:ext cx="3741721" cy="6878985"/>
          </a:xfrm>
          <a:prstGeom prst="rect">
            <a:avLst/>
          </a:prstGeom>
          <a:ln>
            <a:noFill/>
          </a:ln>
          <a:effectLst>
            <a:outerShdw blurRad="190500" algn="tl" rotWithShape="0">
              <a:srgbClr val="000000">
                <a:alpha val="70000"/>
              </a:srgbClr>
            </a:outerShdw>
          </a:effectLst>
        </p:spPr>
      </p:pic>
      <p:sp>
        <p:nvSpPr>
          <p:cNvPr id="9" name="Rectangle 6"/>
          <p:cNvSpPr>
            <a:spLocks noChangeArrowheads="1"/>
          </p:cNvSpPr>
          <p:nvPr/>
        </p:nvSpPr>
        <p:spPr bwMode="auto">
          <a:xfrm>
            <a:off x="0" y="2780340"/>
            <a:ext cx="8456629" cy="720892"/>
          </a:xfrm>
          <a:prstGeom prst="rect">
            <a:avLst/>
          </a:prstGeom>
          <a:noFill/>
          <a:ln w="9525">
            <a:noFill/>
            <a:miter lim="800000"/>
          </a:ln>
        </p:spPr>
        <p:txBody>
          <a:bodyPr lIns="108896" tIns="54448" rIns="108896" bIns="54448" anchor="ctr"/>
          <a:lstStyle/>
          <a:p>
            <a:pPr algn="ctr"/>
            <a:r>
              <a:rPr lang="zh-CN" altLang="en-US" sz="5400" b="1" dirty="0" smtClean="0">
                <a:solidFill>
                  <a:schemeClr val="accent1"/>
                </a:solidFill>
                <a:latin typeface="微软雅黑" panose="020B0503020204020204" pitchFamily="34" charset="-122"/>
                <a:ea typeface="微软雅黑" panose="020B0503020204020204" pitchFamily="34" charset="-122"/>
              </a:rPr>
              <a:t>作风建设永远在路上</a:t>
            </a:r>
            <a:endParaRPr lang="zh-CN" altLang="en-US" sz="5400" b="1" dirty="0" smtClean="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3938935" y="2915053"/>
            <a:ext cx="792088" cy="140628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zh-CN" altLang="en-US" sz="3200" b="1" dirty="0">
                <a:latin typeface="微软雅黑" panose="020B0503020204020204" pitchFamily="34" charset="-122"/>
                <a:ea typeface="微软雅黑" panose="020B0503020204020204" pitchFamily="34" charset="-122"/>
                <a:cs typeface="Arial Unicode MS" panose="020B0604020202020204" pitchFamily="34" charset="-122"/>
              </a:rPr>
              <a:t>一</a:t>
            </a:r>
            <a:endParaRPr lang="zh-CN" altLang="en-US" sz="3200" b="1" dirty="0">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3" name="组合 67"/>
          <p:cNvGrpSpPr/>
          <p:nvPr/>
        </p:nvGrpSpPr>
        <p:grpSpPr>
          <a:xfrm>
            <a:off x="5091062" y="2849149"/>
            <a:ext cx="6696744" cy="1600478"/>
            <a:chOff x="6339097" y="1549756"/>
            <a:chExt cx="3744416" cy="582137"/>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383503" y="1549756"/>
              <a:ext cx="3674832" cy="582137"/>
            </a:xfrm>
            <a:prstGeom prst="rect">
              <a:avLst/>
            </a:prstGeom>
          </p:spPr>
          <p:txBody>
            <a:bodyPr wrap="square" lIns="121960" tIns="60980" rIns="121960" bIns="60980" anchor="ctr">
              <a:spAutoFit/>
            </a:bodyPr>
            <a:lstStyle/>
            <a:p>
              <a:pPr algn="ctr">
                <a:lnSpc>
                  <a:spcPct val="150000"/>
                </a:lnSpc>
                <a:defRPr/>
              </a:pPr>
              <a:r>
                <a:rPr lang="zh-CN" altLang="en-US" sz="3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党的十九大对全面从严治党的</a:t>
              </a:r>
              <a:endParaRPr lang="en-US" altLang="zh-CN" sz="3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50000"/>
                </a:lnSpc>
                <a:defRPr/>
              </a:pPr>
              <a:r>
                <a:rPr lang="zh-CN" altLang="en-US" sz="3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新部署新要求</a:t>
              </a:r>
              <a:endParaRPr lang="zh-CN" altLang="en-US"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15184"/>
            <a:ext cx="3722911" cy="6844404"/>
          </a:xfrm>
          <a:prstGeom prst="rect">
            <a:avLst/>
          </a:prstGeom>
        </p:spPr>
      </p:pic>
    </p:spTree>
  </p:cSld>
  <p:clrMapOvr>
    <a:masterClrMapping/>
  </p:clrMapOvr>
  <p:transition spd="slow" advTm="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68352" y="1500968"/>
            <a:ext cx="3259121" cy="5214974"/>
          </a:xfrm>
          <a:prstGeom prst="roundRect">
            <a:avLst/>
          </a:prstGeom>
          <a:solidFill>
            <a:srgbClr val="0070C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71500" lvl="0" indent="-457200">
              <a:lnSpc>
                <a:spcPct val="120000"/>
              </a:lnSpc>
              <a:spcBef>
                <a:spcPct val="20000"/>
              </a:spcBef>
              <a:defRPr/>
            </a:pPr>
            <a:endParaRPr lang="zh-CN" altLang="en-US" sz="2000" b="1" dirty="0">
              <a:solidFill>
                <a:schemeClr val="bg1"/>
              </a:solidFill>
              <a:latin typeface="华文楷体" panose="02010600040101010101" pitchFamily="2" charset="-122"/>
              <a:ea typeface="华文楷体" panose="02010600040101010101" pitchFamily="2" charset="-122"/>
            </a:endParaRPr>
          </a:p>
        </p:txBody>
      </p:sp>
      <p:pic>
        <p:nvPicPr>
          <p:cNvPr id="9" name="图片 10"/>
          <p:cNvPicPr>
            <a:picLocks noChangeAspect="1" noChangeArrowheads="1"/>
          </p:cNvPicPr>
          <p:nvPr/>
        </p:nvPicPr>
        <p:blipFill>
          <a:blip r:embed="rId1"/>
          <a:srcRect l="1418" t="2859" r="2194" b="2388"/>
          <a:stretch>
            <a:fillRect/>
          </a:stretch>
        </p:blipFill>
        <p:spPr bwMode="auto">
          <a:xfrm>
            <a:off x="9171009" y="4100217"/>
            <a:ext cx="3027341" cy="2759371"/>
          </a:xfrm>
          <a:prstGeom prst="rect">
            <a:avLst/>
          </a:prstGeom>
          <a:noFill/>
          <a:ln w="9525">
            <a:noFill/>
            <a:miter lim="800000"/>
            <a:headEnd/>
            <a:tailEnd/>
          </a:ln>
        </p:spPr>
      </p:pic>
      <p:grpSp>
        <p:nvGrpSpPr>
          <p:cNvPr id="10" name="组合 9"/>
          <p:cNvGrpSpPr/>
          <p:nvPr/>
        </p:nvGrpSpPr>
        <p:grpSpPr>
          <a:xfrm>
            <a:off x="1527143" y="0"/>
            <a:ext cx="9684600" cy="1339703"/>
            <a:chOff x="6339097" y="1447551"/>
            <a:chExt cx="3744416" cy="785914"/>
          </a:xfrm>
        </p:grpSpPr>
        <p:sp>
          <p:nvSpPr>
            <p:cNvPr id="11" name="圆角矩形 10"/>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375726" y="1447551"/>
              <a:ext cx="2841749" cy="785914"/>
            </a:xfrm>
            <a:prstGeom prst="rect">
              <a:avLst/>
            </a:prstGeom>
          </p:spPr>
          <p:txBody>
            <a:bodyPr wrap="square" lIns="121960" tIns="60980" rIns="121960" bIns="60980" anchor="ctr">
              <a:spAutoFit/>
            </a:bodyPr>
            <a:lstStyle/>
            <a:p>
              <a:pPr>
                <a:lnSpc>
                  <a:spcPct val="150000"/>
                </a:lnSpc>
                <a:defRPr/>
              </a:pP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党的十九大对全面从严治党的新部署新要求</a:t>
              </a:r>
              <a:endPar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3" name="TextBox 12"/>
          <p:cNvSpPr txBox="1"/>
          <p:nvPr/>
        </p:nvSpPr>
        <p:spPr>
          <a:xfrm>
            <a:off x="669887" y="2001034"/>
            <a:ext cx="3143272" cy="3725764"/>
          </a:xfrm>
          <a:prstGeom prst="rect">
            <a:avLst/>
          </a:prstGeom>
          <a:noFill/>
        </p:spPr>
        <p:txBody>
          <a:bodyPr wrap="square" rtlCol="0">
            <a:spAutoFit/>
          </a:bodyPr>
          <a:lstStyle/>
          <a:p>
            <a:pPr marL="571500" lvl="0" indent="-457200">
              <a:lnSpc>
                <a:spcPct val="120000"/>
              </a:lnSpc>
              <a:spcBef>
                <a:spcPct val="20000"/>
              </a:spcBef>
              <a:buFont typeface="Wingdings" panose="05000000000000000000" pitchFamily="2" charset="2"/>
              <a:buChar char="ü"/>
              <a:defRPr/>
            </a:pPr>
            <a:r>
              <a:rPr lang="en-US" altLang="zh-CN" sz="2200" b="1" noProof="1" smtClean="0">
                <a:solidFill>
                  <a:schemeClr val="bg1"/>
                </a:solidFill>
                <a:latin typeface="华文楷体" panose="02010600040101010101" pitchFamily="2" charset="-122"/>
                <a:ea typeface="华文楷体" panose="02010600040101010101" pitchFamily="2" charset="-122"/>
              </a:rPr>
              <a:t> 2017</a:t>
            </a:r>
            <a:r>
              <a:rPr lang="zh-CN" altLang="en-US" sz="2200" b="1" noProof="1" smtClean="0">
                <a:solidFill>
                  <a:schemeClr val="bg1"/>
                </a:solidFill>
                <a:latin typeface="华文楷体" panose="02010600040101010101" pitchFamily="2" charset="-122"/>
                <a:ea typeface="华文楷体" panose="02010600040101010101" pitchFamily="2" charset="-122"/>
              </a:rPr>
              <a:t>年</a:t>
            </a:r>
            <a:r>
              <a:rPr lang="en-US" altLang="zh-CN" sz="2200" b="1" noProof="1" smtClean="0">
                <a:solidFill>
                  <a:schemeClr val="bg1"/>
                </a:solidFill>
                <a:latin typeface="华文楷体" panose="02010600040101010101" pitchFamily="2" charset="-122"/>
                <a:ea typeface="华文楷体" panose="02010600040101010101" pitchFamily="2" charset="-122"/>
              </a:rPr>
              <a:t>10</a:t>
            </a:r>
            <a:r>
              <a:rPr lang="zh-CN" altLang="en-US" sz="2200" b="1" noProof="1" smtClean="0">
                <a:solidFill>
                  <a:schemeClr val="bg1"/>
                </a:solidFill>
                <a:latin typeface="华文楷体" panose="02010600040101010101" pitchFamily="2" charset="-122"/>
                <a:ea typeface="华文楷体" panose="02010600040101010101" pitchFamily="2" charset="-122"/>
              </a:rPr>
              <a:t>月</a:t>
            </a:r>
            <a:r>
              <a:rPr lang="en-US" altLang="zh-CN" sz="2200" b="1" noProof="1" smtClean="0">
                <a:solidFill>
                  <a:schemeClr val="bg1"/>
                </a:solidFill>
                <a:latin typeface="华文楷体" panose="02010600040101010101" pitchFamily="2" charset="-122"/>
                <a:ea typeface="华文楷体" panose="02010600040101010101" pitchFamily="2" charset="-122"/>
              </a:rPr>
              <a:t>27</a:t>
            </a:r>
            <a:r>
              <a:rPr lang="zh-CN" altLang="en-US" sz="2200" b="1" noProof="1" smtClean="0">
                <a:solidFill>
                  <a:schemeClr val="bg1"/>
                </a:solidFill>
                <a:latin typeface="华文楷体" panose="02010600040101010101" pitchFamily="2" charset="-122"/>
                <a:ea typeface="华文楷体" panose="02010600040101010101" pitchFamily="2" charset="-122"/>
              </a:rPr>
              <a:t>日，十九届中共中央政治局召开会议，研究部署学习宣传贯彻党的十九大精神，审议</a:t>
            </a:r>
            <a:r>
              <a:rPr lang="en-US" altLang="zh-CN" sz="2200" b="1" noProof="1" smtClean="0">
                <a:solidFill>
                  <a:srgbClr val="FF0000"/>
                </a:solidFill>
                <a:latin typeface="华文楷体" panose="02010600040101010101" pitchFamily="2" charset="-122"/>
                <a:ea typeface="华文楷体" panose="02010600040101010101" pitchFamily="2" charset="-122"/>
              </a:rPr>
              <a:t>《</a:t>
            </a:r>
            <a:r>
              <a:rPr lang="zh-CN" altLang="en-US" sz="2200" b="1" noProof="1" smtClean="0">
                <a:solidFill>
                  <a:srgbClr val="FF0000"/>
                </a:solidFill>
                <a:latin typeface="华文楷体" panose="02010600040101010101" pitchFamily="2" charset="-122"/>
                <a:ea typeface="华文楷体" panose="02010600040101010101" pitchFamily="2" charset="-122"/>
              </a:rPr>
              <a:t>中共中央政治局贯彻落实中央八项规定的实施细则</a:t>
            </a:r>
            <a:r>
              <a:rPr lang="en-US" altLang="zh-CN" sz="2200" b="1" noProof="1" smtClean="0">
                <a:solidFill>
                  <a:srgbClr val="FF0000"/>
                </a:solidFill>
                <a:latin typeface="华文楷体" panose="02010600040101010101" pitchFamily="2" charset="-122"/>
                <a:ea typeface="华文楷体" panose="02010600040101010101" pitchFamily="2" charset="-122"/>
              </a:rPr>
              <a:t>》</a:t>
            </a:r>
            <a:endParaRPr lang="zh-CN" altLang="en-US" sz="2200" b="1" dirty="0">
              <a:solidFill>
                <a:schemeClr val="bg1"/>
              </a:solidFill>
              <a:latin typeface="华文楷体" panose="02010600040101010101" pitchFamily="2" charset="-122"/>
              <a:ea typeface="华文楷体" panose="02010600040101010101" pitchFamily="2" charset="-122"/>
            </a:endParaRPr>
          </a:p>
        </p:txBody>
      </p:sp>
      <p:sp>
        <p:nvSpPr>
          <p:cNvPr id="14" name="圆角矩形 13"/>
          <p:cNvSpPr/>
          <p:nvPr/>
        </p:nvSpPr>
        <p:spPr>
          <a:xfrm>
            <a:off x="5126070" y="1500968"/>
            <a:ext cx="3759187" cy="2500330"/>
          </a:xfrm>
          <a:prstGeom prst="roundRect">
            <a:avLst/>
          </a:prstGeom>
          <a:solidFill>
            <a:srgbClr val="0070C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71500" lvl="0" indent="-457200">
              <a:lnSpc>
                <a:spcPct val="120000"/>
              </a:lnSpc>
              <a:spcBef>
                <a:spcPct val="20000"/>
              </a:spcBef>
              <a:defRPr/>
            </a:pPr>
            <a:endParaRPr lang="zh-CN" altLang="en-US" sz="2000" b="1" dirty="0">
              <a:solidFill>
                <a:schemeClr val="bg1"/>
              </a:solidFill>
              <a:latin typeface="华文楷体" panose="02010600040101010101" pitchFamily="2" charset="-122"/>
              <a:ea typeface="华文楷体" panose="02010600040101010101" pitchFamily="2" charset="-122"/>
            </a:endParaRPr>
          </a:p>
        </p:txBody>
      </p:sp>
      <p:sp>
        <p:nvSpPr>
          <p:cNvPr id="16" name="圆角矩形 15"/>
          <p:cNvSpPr/>
          <p:nvPr/>
        </p:nvSpPr>
        <p:spPr>
          <a:xfrm>
            <a:off x="5099044" y="4215612"/>
            <a:ext cx="3857652" cy="2428892"/>
          </a:xfrm>
          <a:prstGeom prst="roundRect">
            <a:avLst/>
          </a:prstGeom>
          <a:solidFill>
            <a:srgbClr val="0070C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71500" lvl="0" indent="-457200">
              <a:lnSpc>
                <a:spcPct val="120000"/>
              </a:lnSpc>
              <a:spcBef>
                <a:spcPct val="20000"/>
              </a:spcBef>
              <a:defRPr/>
            </a:pPr>
            <a:endParaRPr lang="zh-CN" altLang="en-US" sz="2000" b="1" dirty="0">
              <a:solidFill>
                <a:schemeClr val="bg1"/>
              </a:solidFill>
              <a:latin typeface="华文楷体" panose="02010600040101010101" pitchFamily="2" charset="-122"/>
              <a:ea typeface="华文楷体" panose="02010600040101010101" pitchFamily="2" charset="-122"/>
            </a:endParaRPr>
          </a:p>
        </p:txBody>
      </p:sp>
      <p:sp>
        <p:nvSpPr>
          <p:cNvPr id="19" name="TextBox 18"/>
          <p:cNvSpPr txBox="1"/>
          <p:nvPr/>
        </p:nvSpPr>
        <p:spPr>
          <a:xfrm>
            <a:off x="5099043" y="1715282"/>
            <a:ext cx="3643338" cy="1717393"/>
          </a:xfrm>
          <a:prstGeom prst="rect">
            <a:avLst/>
          </a:prstGeom>
          <a:noFill/>
        </p:spPr>
        <p:txBody>
          <a:bodyPr wrap="square" rtlCol="0">
            <a:spAutoFit/>
          </a:bodyPr>
          <a:lstStyle/>
          <a:p>
            <a:pPr marL="571500" lvl="0" indent="-457200">
              <a:lnSpc>
                <a:spcPct val="120000"/>
              </a:lnSpc>
              <a:spcBef>
                <a:spcPct val="20000"/>
              </a:spcBef>
              <a:buFont typeface="Wingdings" panose="05000000000000000000" pitchFamily="2" charset="2"/>
              <a:buChar char="ü"/>
              <a:defRPr/>
            </a:pPr>
            <a:r>
              <a:rPr lang="zh-CN" altLang="en-US" sz="2200" b="1" noProof="1" smtClean="0">
                <a:solidFill>
                  <a:schemeClr val="bg1"/>
                </a:solidFill>
                <a:latin typeface="华文楷体" panose="02010600040101010101" pitchFamily="2" charset="-122"/>
                <a:ea typeface="华文楷体" panose="02010600040101010101" pitchFamily="2" charset="-122"/>
              </a:rPr>
              <a:t>作风建设永远在路上，必须驰而不息改进作风，把全面从严治党向纵深推进</a:t>
            </a:r>
            <a:endParaRPr lang="zh-CN" altLang="en-US" sz="2200" b="1" noProof="1" smtClean="0">
              <a:solidFill>
                <a:schemeClr val="bg1"/>
              </a:solidFill>
              <a:latin typeface="华文楷体" panose="02010600040101010101" pitchFamily="2" charset="-122"/>
              <a:ea typeface="华文楷体" panose="02010600040101010101" pitchFamily="2" charset="-122"/>
            </a:endParaRPr>
          </a:p>
        </p:txBody>
      </p:sp>
      <p:sp>
        <p:nvSpPr>
          <p:cNvPr id="20" name="TextBox 19"/>
          <p:cNvSpPr txBox="1"/>
          <p:nvPr/>
        </p:nvSpPr>
        <p:spPr>
          <a:xfrm>
            <a:off x="5027605" y="4498483"/>
            <a:ext cx="3714776" cy="1717393"/>
          </a:xfrm>
          <a:prstGeom prst="rect">
            <a:avLst/>
          </a:prstGeom>
          <a:noFill/>
        </p:spPr>
        <p:txBody>
          <a:bodyPr wrap="square" rtlCol="0">
            <a:spAutoFit/>
          </a:bodyPr>
          <a:lstStyle/>
          <a:p>
            <a:pPr marL="571500" lvl="0" indent="-457200">
              <a:lnSpc>
                <a:spcPct val="120000"/>
              </a:lnSpc>
              <a:spcBef>
                <a:spcPct val="20000"/>
              </a:spcBef>
              <a:buFont typeface="Wingdings" panose="05000000000000000000" pitchFamily="2" charset="2"/>
              <a:buChar char="ü"/>
              <a:defRPr/>
            </a:pPr>
            <a:r>
              <a:rPr lang="zh-CN" altLang="en-US" sz="2200" b="1" noProof="1" smtClean="0">
                <a:solidFill>
                  <a:schemeClr val="bg1"/>
                </a:solidFill>
                <a:latin typeface="华文楷体" panose="02010600040101010101" pitchFamily="2" charset="-122"/>
                <a:ea typeface="华文楷体" panose="02010600040101010101" pitchFamily="2" charset="-122"/>
              </a:rPr>
              <a:t>全面从严治党依然从落实中央八项规定开局、落实八项规定精神依然从中央政治局抓起</a:t>
            </a:r>
            <a:endParaRPr lang="en-US" altLang="zh-CN" sz="2200" b="1" noProof="1" smtClean="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slow" advTm="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0"/>
            <a:ext cx="8501122" cy="857256"/>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573730"/>
              <a:ext cx="3300828" cy="752339"/>
            </a:xfrm>
            <a:prstGeom prst="rect">
              <a:avLst/>
            </a:prstGeom>
          </p:spPr>
          <p:txBody>
            <a:bodyPr wrap="square" lIns="121960" tIns="60980" rIns="121960" bIns="60980" anchor="ctr">
              <a:spAutoFit/>
            </a:bodyPr>
            <a:lstStyle/>
            <a:p>
              <a:pPr>
                <a:lnSpc>
                  <a:spcPct val="150000"/>
                </a:lnSpc>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党的十九大对全面从严治党的新部署新要求</a:t>
              </a:r>
              <a:endPar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 name="内容占位符 2"/>
          <p:cNvSpPr txBox="1"/>
          <p:nvPr/>
        </p:nvSpPr>
        <p:spPr>
          <a:xfrm>
            <a:off x="471389" y="2001035"/>
            <a:ext cx="11128512" cy="3714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sz="2400" b="1" dirty="0" smtClean="0">
                <a:latin typeface="楷体" panose="02010609060101010101" pitchFamily="49" charset="-122"/>
                <a:ea typeface="楷体" panose="02010609060101010101" pitchFamily="49" charset="-122"/>
              </a:rPr>
              <a:t>在十九大报告中，新时代坚持和发展中国特色社会主义的十四条基本方略，</a:t>
            </a:r>
            <a:endParaRPr lang="en-US" altLang="zh-CN" sz="2400" b="1" dirty="0" smtClean="0">
              <a:latin typeface="楷体" panose="02010609060101010101" pitchFamily="49" charset="-122"/>
              <a:ea typeface="楷体" panose="02010609060101010101" pitchFamily="49" charset="-122"/>
            </a:endParaRPr>
          </a:p>
          <a:p>
            <a:pPr>
              <a:lnSpc>
                <a:spcPct val="120000"/>
              </a:lnSpc>
              <a:buNone/>
            </a:pPr>
            <a:r>
              <a:rPr lang="en-US" altLang="zh-CN" sz="2400" b="1" dirty="0" smtClean="0">
                <a:solidFill>
                  <a:srgbClr val="FF0000"/>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以“坚持党对一切工作的领导”为首，以“坚持全面从严治党”压轴。</a:t>
            </a:r>
            <a:endParaRPr lang="en-US" altLang="zh-CN" sz="2400" b="1" dirty="0" smtClean="0">
              <a:solidFill>
                <a:srgbClr val="FF0000"/>
              </a:solidFill>
              <a:latin typeface="楷体" panose="02010609060101010101" pitchFamily="49" charset="-122"/>
              <a:ea typeface="楷体" panose="02010609060101010101" pitchFamily="49" charset="-122"/>
            </a:endParaRPr>
          </a:p>
          <a:p>
            <a:pPr>
              <a:lnSpc>
                <a:spcPct val="120000"/>
              </a:lnSpc>
            </a:pPr>
            <a:endParaRPr lang="zh-CN" altLang="en-US" sz="2400" b="1" dirty="0" smtClean="0">
              <a:latin typeface="楷体" panose="02010609060101010101" pitchFamily="49" charset="-122"/>
              <a:ea typeface="楷体" panose="02010609060101010101" pitchFamily="49" charset="-122"/>
            </a:endParaRPr>
          </a:p>
          <a:p>
            <a:pPr>
              <a:lnSpc>
                <a:spcPct val="120000"/>
              </a:lnSpc>
            </a:pPr>
            <a:r>
              <a:rPr lang="zh-CN" altLang="en-US" sz="2400" b="1" dirty="0" smtClean="0">
                <a:solidFill>
                  <a:srgbClr val="FF0000"/>
                </a:solidFill>
                <a:latin typeface="楷体" panose="02010609060101010101" pitchFamily="49" charset="-122"/>
                <a:ea typeface="楷体" panose="02010609060101010101" pitchFamily="49" charset="-122"/>
              </a:rPr>
              <a:t>治国必先治党，治党务必从严。</a:t>
            </a:r>
            <a:r>
              <a:rPr lang="zh-CN" altLang="en-US" sz="2400" b="1" dirty="0" smtClean="0">
                <a:latin typeface="楷体" panose="02010609060101010101" pitchFamily="49" charset="-122"/>
                <a:ea typeface="楷体" panose="02010609060101010101" pitchFamily="49" charset="-122"/>
              </a:rPr>
              <a:t>从党和国家事业发展全局出发，十九大报告提出了</a:t>
            </a:r>
            <a:r>
              <a:rPr lang="zh-CN" altLang="en-US" sz="2400" b="1" dirty="0" smtClean="0">
                <a:solidFill>
                  <a:srgbClr val="FF0000"/>
                </a:solidFill>
                <a:latin typeface="楷体" panose="02010609060101010101" pitchFamily="49" charset="-122"/>
                <a:ea typeface="楷体" panose="02010609060101010101" pitchFamily="49" charset="-122"/>
              </a:rPr>
              <a:t>新时代党的建设的总要求</a:t>
            </a:r>
            <a:r>
              <a:rPr lang="zh-CN" altLang="en-US" sz="2400" b="1" dirty="0" smtClean="0">
                <a:latin typeface="楷体" panose="02010609060101010101" pitchFamily="49" charset="-122"/>
                <a:ea typeface="楷体" panose="02010609060101010101" pitchFamily="49" charset="-122"/>
              </a:rPr>
              <a:t>，作出了“把党的政治建设摆在首位”等八个方面重要任务的战略部署，充分体现了我们党勇于自我革命、从严管党治党的鲜明品格。</a:t>
            </a:r>
            <a:endParaRPr lang="zh-CN" altLang="en-US" sz="2400" b="1" dirty="0" smtClean="0">
              <a:latin typeface="楷体" panose="02010609060101010101" pitchFamily="49" charset="-122"/>
              <a:ea typeface="楷体" panose="02010609060101010101" pitchFamily="49"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073000"/>
            <a:ext cx="12198350" cy="786588"/>
          </a:xfrm>
          <a:prstGeom prst="rect">
            <a:avLst/>
          </a:prstGeom>
        </p:spPr>
      </p:pic>
    </p:spTree>
  </p:cSld>
  <p:clrMapOvr>
    <a:masterClrMapping/>
  </p:clrMapOvr>
  <p:transition spd="slow" advTm="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0"/>
            <a:ext cx="8501122" cy="857256"/>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573730"/>
              <a:ext cx="3300828" cy="752339"/>
            </a:xfrm>
            <a:prstGeom prst="rect">
              <a:avLst/>
            </a:prstGeom>
          </p:spPr>
          <p:txBody>
            <a:bodyPr wrap="square" lIns="121960" tIns="60980" rIns="121960" bIns="60980" anchor="ctr">
              <a:spAutoFit/>
            </a:bodyPr>
            <a:lstStyle/>
            <a:p>
              <a:pPr>
                <a:lnSpc>
                  <a:spcPct val="150000"/>
                </a:lnSpc>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党的十九大对全面从严治党的新部署新要求</a:t>
              </a:r>
              <a:endPar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 name="内容占位符 2"/>
          <p:cNvSpPr txBox="1"/>
          <p:nvPr/>
        </p:nvSpPr>
        <p:spPr>
          <a:xfrm>
            <a:off x="457199" y="1541126"/>
            <a:ext cx="10999825" cy="26744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0"/>
              </a:spcBef>
            </a:pPr>
            <a:r>
              <a:rPr lang="zh-CN" altLang="en-US" sz="2400" b="1" dirty="0" smtClean="0">
                <a:latin typeface="楷体" panose="02010609060101010101" pitchFamily="49" charset="-122"/>
                <a:ea typeface="楷体" panose="02010609060101010101" pitchFamily="49" charset="-122"/>
              </a:rPr>
              <a:t>新时代，党要团结带领人民</a:t>
            </a:r>
            <a:r>
              <a:rPr lang="zh-CN" altLang="en-US" sz="2400" b="1" dirty="0" smtClean="0">
                <a:solidFill>
                  <a:srgbClr val="FF0000"/>
                </a:solidFill>
                <a:latin typeface="楷体" panose="02010609060101010101" pitchFamily="49" charset="-122"/>
                <a:ea typeface="楷体" panose="02010609060101010101" pitchFamily="49" charset="-122"/>
              </a:rPr>
              <a:t>进行伟大斗争、推进伟大事业、实现伟大梦想</a:t>
            </a:r>
            <a:r>
              <a:rPr lang="zh-CN" altLang="en-US" sz="2400" b="1" dirty="0" smtClean="0">
                <a:latin typeface="楷体" panose="02010609060101010101" pitchFamily="49" charset="-122"/>
                <a:ea typeface="楷体" panose="02010609060101010101" pitchFamily="49" charset="-122"/>
              </a:rPr>
              <a:t>，</a:t>
            </a:r>
            <a:r>
              <a:rPr lang="zh-CN" altLang="en-US" sz="2400" b="1" dirty="0" smtClean="0">
                <a:solidFill>
                  <a:srgbClr val="FF0000"/>
                </a:solidFill>
                <a:latin typeface="楷体" panose="02010609060101010101" pitchFamily="49" charset="-122"/>
                <a:ea typeface="楷体" panose="02010609060101010101" pitchFamily="49" charset="-122"/>
              </a:rPr>
              <a:t>必须毫不动摇坚持和完善党的领导</a:t>
            </a:r>
            <a:r>
              <a:rPr lang="zh-CN" altLang="en-US" sz="2400" b="1" dirty="0" smtClean="0">
                <a:latin typeface="楷体" panose="02010609060101010101" pitchFamily="49" charset="-122"/>
                <a:ea typeface="楷体" panose="02010609060101010101" pitchFamily="49" charset="-122"/>
              </a:rPr>
              <a:t>，</a:t>
            </a:r>
            <a:r>
              <a:rPr lang="zh-CN" altLang="en-US" sz="2400" b="1" dirty="0" smtClean="0">
                <a:solidFill>
                  <a:srgbClr val="FF0000"/>
                </a:solidFill>
                <a:latin typeface="楷体" panose="02010609060101010101" pitchFamily="49" charset="-122"/>
                <a:ea typeface="楷体" panose="02010609060101010101" pitchFamily="49" charset="-122"/>
              </a:rPr>
              <a:t>关键在于</a:t>
            </a:r>
            <a:r>
              <a:rPr lang="zh-CN" altLang="en-US" sz="2400" b="1" dirty="0" smtClean="0">
                <a:latin typeface="楷体" panose="02010609060101010101" pitchFamily="49" charset="-122"/>
                <a:ea typeface="楷体" panose="02010609060101010101" pitchFamily="49" charset="-122"/>
              </a:rPr>
              <a:t>坚决维护习近平总书记党中央的核心、全党的核心地位，维护党中央权威和集中统一领导；</a:t>
            </a:r>
            <a:r>
              <a:rPr lang="zh-CN" altLang="en-US" sz="2400" b="1" dirty="0" smtClean="0">
                <a:solidFill>
                  <a:srgbClr val="FF0000"/>
                </a:solidFill>
                <a:latin typeface="楷体" panose="02010609060101010101" pitchFamily="49" charset="-122"/>
                <a:ea typeface="楷体" panose="02010609060101010101" pitchFamily="49" charset="-122"/>
              </a:rPr>
              <a:t>关键在于</a:t>
            </a:r>
            <a:r>
              <a:rPr lang="zh-CN" altLang="en-US" sz="2400" b="1" dirty="0" smtClean="0">
                <a:latin typeface="楷体" panose="02010609060101010101" pitchFamily="49" charset="-122"/>
                <a:ea typeface="楷体" panose="02010609060101010101" pitchFamily="49" charset="-122"/>
              </a:rPr>
              <a:t>自觉用习近平新时代中国特色社会主义思想武装头脑、指导实践、推动工作；</a:t>
            </a:r>
            <a:r>
              <a:rPr lang="zh-CN" altLang="en-US" sz="2400" b="1" dirty="0" smtClean="0">
                <a:solidFill>
                  <a:srgbClr val="FF0000"/>
                </a:solidFill>
                <a:latin typeface="楷体" panose="02010609060101010101" pitchFamily="49" charset="-122"/>
                <a:ea typeface="楷体" panose="02010609060101010101" pitchFamily="49" charset="-122"/>
              </a:rPr>
              <a:t>关键在于</a:t>
            </a:r>
            <a:r>
              <a:rPr lang="zh-CN" altLang="en-US" sz="2400" b="1" dirty="0" smtClean="0">
                <a:latin typeface="楷体" panose="02010609060101010101" pitchFamily="49" charset="-122"/>
                <a:ea typeface="楷体" panose="02010609060101010101" pitchFamily="49" charset="-122"/>
              </a:rPr>
              <a:t>坚定不移推动全面从严治党向纵深发展</a:t>
            </a:r>
            <a:endParaRPr lang="en-US" altLang="zh-CN" sz="2400" b="1" dirty="0" smtClean="0">
              <a:latin typeface="楷体" panose="02010609060101010101" pitchFamily="49" charset="-122"/>
              <a:ea typeface="楷体" panose="02010609060101010101" pitchFamily="49" charset="-122"/>
            </a:endParaRPr>
          </a:p>
        </p:txBody>
      </p:sp>
      <p:sp>
        <p:nvSpPr>
          <p:cNvPr id="8" name="矩形 7"/>
          <p:cNvSpPr/>
          <p:nvPr/>
        </p:nvSpPr>
        <p:spPr>
          <a:xfrm>
            <a:off x="455573" y="4144174"/>
            <a:ext cx="6713545" cy="2234458"/>
          </a:xfrm>
          <a:prstGeom prst="rect">
            <a:avLst/>
          </a:prstGeom>
        </p:spPr>
        <p:txBody>
          <a:bodyPr wrap="square">
            <a:spAutoFit/>
          </a:bodyPr>
          <a:lstStyle/>
          <a:p>
            <a:pPr marL="342900" indent="-342900">
              <a:lnSpc>
                <a:spcPct val="120000"/>
              </a:lnSpc>
              <a:buFont typeface="Arial" panose="020B0604020202020204" pitchFamily="34" charset="0"/>
              <a:buChar char="•"/>
            </a:pPr>
            <a:r>
              <a:rPr lang="zh-CN" altLang="en-US" b="1" dirty="0">
                <a:latin typeface="楷体" panose="02010609060101010101" pitchFamily="49" charset="-122"/>
                <a:ea typeface="楷体" panose="02010609060101010101" pitchFamily="49" charset="-122"/>
              </a:rPr>
              <a:t>要严肃党内政治生活，严明政治纪律和政治规矩，加强党性党风党纪教育，</a:t>
            </a:r>
            <a:r>
              <a:rPr lang="zh-CN" altLang="en-US" b="1" dirty="0">
                <a:solidFill>
                  <a:srgbClr val="FF0000"/>
                </a:solidFill>
                <a:latin typeface="楷体" panose="02010609060101010101" pitchFamily="49" charset="-122"/>
                <a:ea typeface="楷体" panose="02010609060101010101" pitchFamily="49" charset="-122"/>
              </a:rPr>
              <a:t>巩固拓展落实中央八项规定精神成果</a:t>
            </a:r>
            <a:r>
              <a:rPr lang="zh-CN" altLang="en-US" b="1" dirty="0">
                <a:solidFill>
                  <a:srgbClr val="FF0000"/>
                </a:solidFill>
                <a:latin typeface="楷体" panose="02010609060101010101" pitchFamily="49" charset="-122"/>
                <a:ea typeface="楷体" panose="02010609060101010101" pitchFamily="49" charset="-122"/>
                <a:sym typeface="+mn-ea"/>
              </a:rPr>
              <a:t>，</a:t>
            </a:r>
            <a:r>
              <a:rPr lang="zh-CN" altLang="en-US" b="1" dirty="0">
                <a:latin typeface="楷体" panose="02010609060101010101" pitchFamily="49" charset="-122"/>
                <a:ea typeface="楷体" panose="02010609060101010101" pitchFamily="49" charset="-122"/>
                <a:sym typeface="+mn-ea"/>
              </a:rPr>
              <a:t>在“长”和“常”上下功夫</a:t>
            </a:r>
            <a:endParaRPr lang="zh-CN" altLang="en-US" b="1" dirty="0">
              <a:latin typeface="楷体" panose="02010609060101010101" pitchFamily="49" charset="-122"/>
              <a:ea typeface="楷体" panose="02010609060101010101" pitchFamily="49" charset="-122"/>
            </a:endParaRPr>
          </a:p>
          <a:p>
            <a:endParaRPr lang="zh-CN" altLang="en-US" dirty="0"/>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56497" y="3303198"/>
            <a:ext cx="4741853" cy="3556390"/>
          </a:xfrm>
          <a:prstGeom prst="rect">
            <a:avLst/>
          </a:prstGeom>
        </p:spPr>
      </p:pic>
    </p:spTree>
  </p:cSld>
  <p:clrMapOvr>
    <a:masterClrMapping/>
  </p:clrMapOvr>
  <p:transition spd="slow" advTm="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0"/>
            <a:ext cx="8501122" cy="857256"/>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573730"/>
              <a:ext cx="3300828" cy="752339"/>
            </a:xfrm>
            <a:prstGeom prst="rect">
              <a:avLst/>
            </a:prstGeom>
          </p:spPr>
          <p:txBody>
            <a:bodyPr wrap="square" lIns="121960" tIns="60980" rIns="121960" bIns="60980" anchor="ctr">
              <a:spAutoFit/>
            </a:bodyPr>
            <a:lstStyle/>
            <a:p>
              <a:pPr>
                <a:lnSpc>
                  <a:spcPct val="150000"/>
                </a:lnSpc>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党的十九大对全面从严治党的新部署新要求</a:t>
              </a:r>
              <a:endPar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 name="内容占位符 2"/>
          <p:cNvSpPr txBox="1"/>
          <p:nvPr/>
        </p:nvSpPr>
        <p:spPr>
          <a:xfrm>
            <a:off x="669888" y="2354861"/>
            <a:ext cx="10715700" cy="3646701"/>
          </a:xfrm>
          <a:prstGeom prst="rect">
            <a:avLst/>
          </a:prstGeom>
        </p:spPr>
        <p:txBody>
          <a:bodyPr vert="horz" lIns="91440" tIns="45720" rIns="91440" bIns="45720" rtlCol="0">
            <a:normAutofit fontScale="97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sz="2400" b="1" dirty="0" smtClean="0">
                <a:latin typeface="楷体" panose="02010609060101010101" pitchFamily="49" charset="-122"/>
                <a:ea typeface="楷体" panose="02010609060101010101" pitchFamily="49" charset="-122"/>
              </a:rPr>
              <a:t>党的十九大报告强调，要把坚定理想信念作为党的思想建设的首要任务。革命理想高于天，</a:t>
            </a:r>
            <a:r>
              <a:rPr lang="zh-CN" altLang="en-US" sz="2400" b="1" dirty="0" smtClean="0">
                <a:solidFill>
                  <a:srgbClr val="FF0000"/>
                </a:solidFill>
                <a:latin typeface="楷体" panose="02010609060101010101" pitchFamily="49" charset="-122"/>
                <a:ea typeface="楷体" panose="02010609060101010101" pitchFamily="49" charset="-122"/>
              </a:rPr>
              <a:t>理想信念宗旨是指引共产党人前进的火炬和灯塔</a:t>
            </a:r>
            <a:r>
              <a:rPr lang="zh-CN" altLang="en-US" sz="2400" b="1" dirty="0" smtClean="0">
                <a:latin typeface="楷体" panose="02010609060101010101" pitchFamily="49" charset="-122"/>
                <a:ea typeface="楷体" panose="02010609060101010101" pitchFamily="49" charset="-122"/>
              </a:rPr>
              <a:t>。坚定对马克思主义的信仰，坚定共产主义远大理想和中国特色社会主义共同理想，把好思想“总开关”，经受住各种诱惑和考验。</a:t>
            </a:r>
            <a:endParaRPr lang="en-US" altLang="zh-CN" sz="2400" b="1" dirty="0" smtClean="0">
              <a:latin typeface="楷体" panose="02010609060101010101" pitchFamily="49" charset="-122"/>
              <a:ea typeface="楷体" panose="02010609060101010101" pitchFamily="49" charset="-122"/>
            </a:endParaRPr>
          </a:p>
          <a:p>
            <a:pPr>
              <a:lnSpc>
                <a:spcPct val="130000"/>
              </a:lnSpc>
            </a:pPr>
            <a:r>
              <a:rPr lang="zh-CN" altLang="en-US" sz="2400" b="1" dirty="0" smtClean="0">
                <a:solidFill>
                  <a:srgbClr val="FF0000"/>
                </a:solidFill>
                <a:latin typeface="楷体" panose="02010609060101010101" pitchFamily="49" charset="-122"/>
                <a:ea typeface="楷体" panose="02010609060101010101" pitchFamily="49" charset="-122"/>
              </a:rPr>
              <a:t>用习近平新时代中国特色社会主义思想武装全党</a:t>
            </a:r>
            <a:r>
              <a:rPr lang="zh-CN" altLang="en-US" sz="2400" b="1" dirty="0" smtClean="0">
                <a:latin typeface="楷体" panose="02010609060101010101" pitchFamily="49" charset="-122"/>
                <a:ea typeface="楷体" panose="02010609060101010101" pitchFamily="49" charset="-122"/>
              </a:rPr>
              <a:t>，</a:t>
            </a:r>
            <a:r>
              <a:rPr lang="zh-CN" altLang="en-US" sz="2400" b="1" dirty="0" smtClean="0">
                <a:solidFill>
                  <a:srgbClr val="FF0000"/>
                </a:solidFill>
                <a:latin typeface="楷体" panose="02010609060101010101" pitchFamily="49" charset="-122"/>
                <a:ea typeface="楷体" panose="02010609060101010101" pitchFamily="49" charset="-122"/>
              </a:rPr>
              <a:t>推进“两学一做”学习教育常态化制度化</a:t>
            </a:r>
            <a:r>
              <a:rPr lang="zh-CN" altLang="en-US" sz="2400" b="1" dirty="0" smtClean="0">
                <a:latin typeface="楷体" panose="02010609060101010101" pitchFamily="49" charset="-122"/>
                <a:ea typeface="楷体" panose="02010609060101010101" pitchFamily="49" charset="-122"/>
              </a:rPr>
              <a:t>，以县处级以上领导干部为重点，</a:t>
            </a:r>
            <a:r>
              <a:rPr lang="zh-CN" altLang="en-US" sz="2400" b="1" dirty="0" smtClean="0">
                <a:solidFill>
                  <a:srgbClr val="FF0000"/>
                </a:solidFill>
                <a:latin typeface="楷体" panose="02010609060101010101" pitchFamily="49" charset="-122"/>
                <a:ea typeface="楷体" panose="02010609060101010101" pitchFamily="49" charset="-122"/>
              </a:rPr>
              <a:t>在全党开展“不忘初心、牢记使命”主题教育，坚定“四个自信”</a:t>
            </a:r>
            <a:r>
              <a:rPr lang="zh-CN" altLang="en-US" sz="2400" b="1" dirty="0" smtClean="0">
                <a:latin typeface="楷体" panose="02010609060101010101" pitchFamily="49" charset="-122"/>
                <a:ea typeface="楷体" panose="02010609060101010101" pitchFamily="49" charset="-122"/>
              </a:rPr>
              <a:t> 。</a:t>
            </a:r>
            <a:endParaRPr lang="zh-CN" altLang="en-US" sz="2400" b="1" dirty="0" smtClean="0">
              <a:latin typeface="楷体" panose="02010609060101010101" pitchFamily="49" charset="-122"/>
              <a:ea typeface="楷体" panose="02010609060101010101" pitchFamily="49" charset="-122"/>
            </a:endParaRPr>
          </a:p>
        </p:txBody>
      </p:sp>
      <p:grpSp>
        <p:nvGrpSpPr>
          <p:cNvPr id="13" name="组合 38"/>
          <p:cNvGrpSpPr/>
          <p:nvPr/>
        </p:nvGrpSpPr>
        <p:grpSpPr bwMode="auto">
          <a:xfrm>
            <a:off x="1527143" y="1500968"/>
            <a:ext cx="6273891" cy="465817"/>
            <a:chOff x="2929753" y="1778111"/>
            <a:chExt cx="6332495" cy="530446"/>
          </a:xfrm>
        </p:grpSpPr>
        <p:cxnSp>
          <p:nvCxnSpPr>
            <p:cNvPr id="14" name="直接连接符 13"/>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40"/>
            <p:cNvGrpSpPr/>
            <p:nvPr/>
          </p:nvGrpSpPr>
          <p:grpSpPr bwMode="auto">
            <a:xfrm>
              <a:off x="2929753" y="1778111"/>
              <a:ext cx="589964" cy="530446"/>
              <a:chOff x="2929753" y="1816211"/>
              <a:chExt cx="589964" cy="530446"/>
            </a:xfrm>
          </p:grpSpPr>
          <p:sp>
            <p:nvSpPr>
              <p:cNvPr id="16" name="平行四边形 15"/>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7" name="文本框 42"/>
              <p:cNvSpPr txBox="1">
                <a:spLocks noChangeArrowheads="1"/>
              </p:cNvSpPr>
              <p:nvPr/>
            </p:nvSpPr>
            <p:spPr bwMode="auto">
              <a:xfrm>
                <a:off x="2974003" y="1820939"/>
                <a:ext cx="476633" cy="52571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dirty="0" smtClean="0">
                    <a:solidFill>
                      <a:schemeClr val="bg1"/>
                    </a:solidFill>
                    <a:latin typeface="微软雅黑" panose="020B0503020204020204" pitchFamily="34" charset="-122"/>
                    <a:ea typeface="微软雅黑" panose="020B0503020204020204" pitchFamily="34" charset="-122"/>
                  </a:rPr>
                  <a:t>一</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
        <p:nvSpPr>
          <p:cNvPr id="18" name="矩形 17"/>
          <p:cNvSpPr>
            <a:spLocks noChangeArrowheads="1"/>
          </p:cNvSpPr>
          <p:nvPr/>
        </p:nvSpPr>
        <p:spPr bwMode="auto">
          <a:xfrm>
            <a:off x="2170085" y="1500968"/>
            <a:ext cx="6027720" cy="479291"/>
          </a:xfrm>
          <a:prstGeom prst="rect">
            <a:avLst/>
          </a:prstGeom>
          <a:noFill/>
          <a:ln w="9525">
            <a:noFill/>
            <a:miter lim="800000"/>
          </a:ln>
        </p:spPr>
        <p:txBody>
          <a:bodyPr wrap="square" lIns="108896" tIns="54448" rIns="108896" bIns="54448">
            <a:spAutoFit/>
          </a:bodyPr>
          <a:lstStyle/>
          <a:p>
            <a:r>
              <a:rPr lang="zh-CN" altLang="en-US" b="1" dirty="0" smtClean="0">
                <a:solidFill>
                  <a:schemeClr val="accent1">
                    <a:lumMod val="75000"/>
                  </a:schemeClr>
                </a:solidFill>
                <a:latin typeface="微软雅黑" panose="020B0503020204020204" pitchFamily="34" charset="-122"/>
                <a:ea typeface="微软雅黑" panose="020B0503020204020204" pitchFamily="34" charset="-122"/>
                <a:sym typeface="+mn-ea"/>
              </a:rPr>
              <a:t>坚定理想信念宗旨</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1+#ppt_w/2"/>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7143" y="215080"/>
            <a:ext cx="8501122" cy="857256"/>
            <a:chOff x="6339097" y="1573726"/>
            <a:chExt cx="3744416" cy="838158"/>
          </a:xfrm>
        </p:grpSpPr>
        <p:sp>
          <p:nvSpPr>
            <p:cNvPr id="11" name="圆角矩形 10"/>
            <p:cNvSpPr/>
            <p:nvPr/>
          </p:nvSpPr>
          <p:spPr>
            <a:xfrm>
              <a:off x="6339097" y="1573726"/>
              <a:ext cx="3744416" cy="8381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30960" y="1573730"/>
              <a:ext cx="3300828" cy="752339"/>
            </a:xfrm>
            <a:prstGeom prst="rect">
              <a:avLst/>
            </a:prstGeom>
          </p:spPr>
          <p:txBody>
            <a:bodyPr wrap="square" lIns="121960" tIns="60980" rIns="121960" bIns="60980" anchor="ctr">
              <a:spAutoFit/>
            </a:bodyPr>
            <a:lstStyle/>
            <a:p>
              <a:pPr>
                <a:lnSpc>
                  <a:spcPct val="150000"/>
                </a:lnSpc>
                <a:defRPr/>
              </a:pPr>
              <a:r>
                <a:rPr lang="zh-CN" altLang="en-US" sz="2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党的十九大对全面从严治党的新部署新要求</a:t>
              </a:r>
              <a:endPar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 name="组合 38"/>
          <p:cNvGrpSpPr/>
          <p:nvPr/>
        </p:nvGrpSpPr>
        <p:grpSpPr bwMode="auto">
          <a:xfrm>
            <a:off x="1527143" y="1500968"/>
            <a:ext cx="6273891" cy="465818"/>
            <a:chOff x="2929753" y="1778111"/>
            <a:chExt cx="6332495" cy="530447"/>
          </a:xfrm>
        </p:grpSpPr>
        <p:cxnSp>
          <p:nvCxnSpPr>
            <p:cNvPr id="14" name="直接连接符 13"/>
            <p:cNvCxnSpPr/>
            <p:nvPr/>
          </p:nvCxnSpPr>
          <p:spPr>
            <a:xfrm>
              <a:off x="3364211" y="2250043"/>
              <a:ext cx="5898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40"/>
            <p:cNvGrpSpPr/>
            <p:nvPr/>
          </p:nvGrpSpPr>
          <p:grpSpPr bwMode="auto">
            <a:xfrm>
              <a:off x="2929753" y="1778111"/>
              <a:ext cx="589964" cy="530447"/>
              <a:chOff x="2929753" y="1816211"/>
              <a:chExt cx="589964" cy="530447"/>
            </a:xfrm>
          </p:grpSpPr>
          <p:sp>
            <p:nvSpPr>
              <p:cNvPr id="16" name="平行四边形 15"/>
              <p:cNvSpPr/>
              <p:nvPr/>
            </p:nvSpPr>
            <p:spPr>
              <a:xfrm>
                <a:off x="2929753" y="1816211"/>
                <a:ext cx="589964"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b="1"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7" name="文本框 42"/>
              <p:cNvSpPr txBox="1">
                <a:spLocks noChangeArrowheads="1"/>
              </p:cNvSpPr>
              <p:nvPr/>
            </p:nvSpPr>
            <p:spPr bwMode="auto">
              <a:xfrm>
                <a:off x="2974003" y="1820940"/>
                <a:ext cx="476633" cy="52571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dirty="0" smtClean="0">
                    <a:solidFill>
                      <a:schemeClr val="bg1"/>
                    </a:solidFill>
                    <a:latin typeface="微软雅黑" panose="020B0503020204020204" pitchFamily="34" charset="-122"/>
                    <a:ea typeface="微软雅黑" panose="020B0503020204020204" pitchFamily="34" charset="-122"/>
                  </a:rPr>
                  <a:t>二</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
        <p:nvSpPr>
          <p:cNvPr id="18" name="矩形 17"/>
          <p:cNvSpPr>
            <a:spLocks noChangeArrowheads="1"/>
          </p:cNvSpPr>
          <p:nvPr/>
        </p:nvSpPr>
        <p:spPr bwMode="auto">
          <a:xfrm>
            <a:off x="2170085" y="1500968"/>
            <a:ext cx="6027720" cy="479291"/>
          </a:xfrm>
          <a:prstGeom prst="rect">
            <a:avLst/>
          </a:prstGeom>
          <a:noFill/>
          <a:ln w="9525">
            <a:noFill/>
            <a:miter lim="800000"/>
          </a:ln>
        </p:spPr>
        <p:txBody>
          <a:bodyPr wrap="square" lIns="108896" tIns="54448" rIns="108896" bIns="54448">
            <a:spAutoFit/>
          </a:bodyPr>
          <a:lstStyle/>
          <a:p>
            <a:r>
              <a:rPr lang="zh-CN" altLang="en-US" b="1" dirty="0" smtClean="0">
                <a:solidFill>
                  <a:schemeClr val="accent1">
                    <a:lumMod val="75000"/>
                  </a:schemeClr>
                </a:solidFill>
                <a:latin typeface="微软雅黑" panose="020B0503020204020204" pitchFamily="34" charset="-122"/>
                <a:ea typeface="微软雅黑" panose="020B0503020204020204" pitchFamily="34" charset="-122"/>
                <a:sym typeface="+mn-ea"/>
              </a:rPr>
              <a:t>持之以恒正风肃纪</a:t>
            </a:r>
            <a:endParaRPr lang="zh-CN" altLang="en-US" b="1" dirty="0" smtClean="0">
              <a:solidFill>
                <a:schemeClr val="accent1">
                  <a:lumMod val="75000"/>
                </a:schemeClr>
              </a:solidFill>
              <a:latin typeface="微软雅黑" panose="020B0503020204020204" pitchFamily="34" charset="-122"/>
              <a:ea typeface="微软雅黑" panose="020B0503020204020204" pitchFamily="34" charset="-122"/>
              <a:sym typeface="+mn-ea"/>
            </a:endParaRPr>
          </a:p>
        </p:txBody>
      </p:sp>
      <p:sp>
        <p:nvSpPr>
          <p:cNvPr id="13" name="内容占位符 2"/>
          <p:cNvSpPr txBox="1"/>
          <p:nvPr/>
        </p:nvSpPr>
        <p:spPr>
          <a:xfrm>
            <a:off x="669888" y="2211985"/>
            <a:ext cx="10644262" cy="4146767"/>
          </a:xfrm>
          <a:prstGeom prst="rect">
            <a:avLst/>
          </a:prstGeom>
        </p:spPr>
        <p:txBody>
          <a:bodyPr vert="horz" lIns="91440" tIns="45720" rIns="91440" bIns="45720" rtlCol="0">
            <a:normAutofit fontScale="97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sz="2400" b="1" dirty="0" smtClean="0">
                <a:latin typeface="楷体" panose="02010609060101010101" pitchFamily="49" charset="-122"/>
                <a:ea typeface="楷体" panose="02010609060101010101" pitchFamily="49" charset="-122"/>
                <a:sym typeface="+mn-ea"/>
              </a:rPr>
              <a:t>党性决定党风。作风建设必须牢牢抓住保持党同人民群众的血肉联系这个根本，要锲而不舍落实中央八项规定精神。</a:t>
            </a:r>
            <a:endParaRPr lang="zh-CN" altLang="en-US" sz="2400" b="1" dirty="0" smtClean="0">
              <a:latin typeface="楷体" panose="02010609060101010101" pitchFamily="49" charset="-122"/>
              <a:ea typeface="楷体" panose="02010609060101010101" pitchFamily="49" charset="-122"/>
              <a:sym typeface="+mn-ea"/>
            </a:endParaRPr>
          </a:p>
          <a:p>
            <a:pPr>
              <a:lnSpc>
                <a:spcPct val="120000"/>
              </a:lnSpc>
            </a:pPr>
            <a:r>
              <a:rPr lang="zh-CN" altLang="en-US" sz="2400" b="1" dirty="0" smtClean="0">
                <a:latin typeface="楷体" panose="02010609060101010101" pitchFamily="49" charset="-122"/>
                <a:ea typeface="楷体" panose="02010609060101010101" pitchFamily="49" charset="-122"/>
                <a:sym typeface="+mn-ea"/>
              </a:rPr>
              <a:t>继续在</a:t>
            </a:r>
            <a:r>
              <a:rPr lang="zh-CN" altLang="en-US" sz="2400" b="1" dirty="0" smtClean="0">
                <a:solidFill>
                  <a:srgbClr val="FF0000"/>
                </a:solidFill>
                <a:latin typeface="楷体" panose="02010609060101010101" pitchFamily="49" charset="-122"/>
                <a:ea typeface="楷体" panose="02010609060101010101" pitchFamily="49" charset="-122"/>
                <a:sym typeface="+mn-ea"/>
              </a:rPr>
              <a:t>常和长、严和实、深和细上下功夫，密切关注享乐主义、奢靡之风新动向新表现，坚决防止回潮复燃</a:t>
            </a:r>
            <a:r>
              <a:rPr lang="zh-CN" altLang="en-US" sz="2400" b="1" dirty="0" smtClean="0">
                <a:latin typeface="楷体" panose="02010609060101010101" pitchFamily="49" charset="-122"/>
                <a:ea typeface="楷体" panose="02010609060101010101" pitchFamily="49" charset="-122"/>
                <a:sym typeface="+mn-ea"/>
              </a:rPr>
              <a:t>。落实中央八项规定精神，发扬钉钉子精神，一锤接着一锤敲，打赢作风建设持久战。</a:t>
            </a:r>
            <a:endParaRPr lang="zh-CN" altLang="en-US" sz="2400" b="1" dirty="0" smtClean="0">
              <a:latin typeface="楷体" panose="02010609060101010101" pitchFamily="49" charset="-122"/>
              <a:ea typeface="楷体" panose="02010609060101010101" pitchFamily="49" charset="-122"/>
              <a:sym typeface="+mn-ea"/>
            </a:endParaRPr>
          </a:p>
          <a:p>
            <a:pPr>
              <a:lnSpc>
                <a:spcPct val="120000"/>
              </a:lnSpc>
            </a:pPr>
            <a:r>
              <a:rPr lang="zh-CN" altLang="en-US" sz="2400" b="1" dirty="0" smtClean="0">
                <a:solidFill>
                  <a:srgbClr val="FF0000"/>
                </a:solidFill>
                <a:latin typeface="楷体" panose="02010609060101010101" pitchFamily="49" charset="-122"/>
                <a:ea typeface="楷体" panose="02010609060101010101" pitchFamily="49" charset="-122"/>
                <a:sym typeface="+mn-ea"/>
              </a:rPr>
              <a:t>纠正形式主义、官僚主义，一把手要负总责</a:t>
            </a:r>
            <a:r>
              <a:rPr lang="zh-CN" altLang="en-US" sz="2400" b="1" dirty="0" smtClean="0">
                <a:latin typeface="楷体" panose="02010609060101010101" pitchFamily="49" charset="-122"/>
                <a:ea typeface="楷体" panose="02010609060101010101" pitchFamily="49" charset="-122"/>
                <a:sym typeface="+mn-ea"/>
              </a:rPr>
              <a:t>。以更大力度整治形式主义和官僚主义，督促党员干部求真务实、埋头苦干，不浮躁、不浮夸，追求实实在在的工作业绩，以艰苦奋斗、崇尚实干的工作作风，以勤俭节约、崇尚清廉的家风，带动民风社风向善向上。</a:t>
            </a:r>
            <a:endParaRPr lang="zh-CN" altLang="en-US" sz="2400" b="1" dirty="0" smtClean="0">
              <a:latin typeface="楷体" panose="02010609060101010101" pitchFamily="49" charset="-122"/>
              <a:ea typeface="楷体" panose="02010609060101010101" pitchFamily="49" charset="-122"/>
              <a:sym typeface="+mn-ea"/>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1+#ppt_w/2"/>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p="http://schemas.openxmlformats.org/presentationml/2006/main">
  <p:tag name="MH" val="20150812122749"/>
  <p:tag name="MH_LIBRARY" val="GRAPHIC"/>
  <p:tag name="MH_TYPE" val="SubTitle"/>
  <p:tag name="MH_ORDER" val="1"/>
</p:tagLst>
</file>

<file path=ppt/tags/tag10.xml><?xml version="1.0" encoding="utf-8"?>
<p:tagLst xmlns:p="http://schemas.openxmlformats.org/presentationml/2006/main">
  <p:tag name="MH" val="20150812122749"/>
  <p:tag name="MH_LIBRARY" val="GRAPHIC"/>
  <p:tag name="MH_TYPE" val="Other"/>
  <p:tag name="MH_ORDER" val="3"/>
</p:tagLst>
</file>

<file path=ppt/tags/tag11.xml><?xml version="1.0" encoding="utf-8"?>
<p:tagLst xmlns:p="http://schemas.openxmlformats.org/presentationml/2006/main">
  <p:tag name="MH" val="20150812122749"/>
  <p:tag name="MH_LIBRARY" val="GRAPHIC"/>
  <p:tag name="MH_TYPE" val="SubTitle"/>
  <p:tag name="MH_ORDER" val="1"/>
</p:tagLst>
</file>

<file path=ppt/tags/tag12.xml><?xml version="1.0" encoding="utf-8"?>
<p:tagLst xmlns:p="http://schemas.openxmlformats.org/presentationml/2006/main">
  <p:tag name="MH" val="20150812122749"/>
  <p:tag name="MH_LIBRARY" val="GRAPHIC"/>
  <p:tag name="MH_TYPE" val="Other"/>
  <p:tag name="MH_ORDER" val="3"/>
</p:tagLst>
</file>

<file path=ppt/tags/tag13.xml><?xml version="1.0" encoding="utf-8"?>
<p:tagLst xmlns:p="http://schemas.openxmlformats.org/presentationml/2006/main">
  <p:tag name="MH" val="20150812122749"/>
  <p:tag name="MH_LIBRARY" val="GRAPHIC"/>
  <p:tag name="MH_TYPE" val="SubTitle"/>
  <p:tag name="MH_ORDER" val="1"/>
</p:tagLst>
</file>

<file path=ppt/tags/tag14.xml><?xml version="1.0" encoding="utf-8"?>
<p:tagLst xmlns:p="http://schemas.openxmlformats.org/presentationml/2006/main">
  <p:tag name="MH" val="20150812122749"/>
  <p:tag name="MH_LIBRARY" val="GRAPHIC"/>
  <p:tag name="MH_TYPE" val="Other"/>
  <p:tag name="MH_ORDER" val="3"/>
</p:tagLst>
</file>

<file path=ppt/tags/tag2.xml><?xml version="1.0" encoding="utf-8"?>
<p:tagLst xmlns:p="http://schemas.openxmlformats.org/presentationml/2006/main">
  <p:tag name="MH" val="20150812122749"/>
  <p:tag name="MH_LIBRARY" val="GRAPHIC"/>
  <p:tag name="MH_TYPE" val="Other"/>
  <p:tag name="MH_ORDER" val="3"/>
</p:tagLst>
</file>

<file path=ppt/tags/tag3.xml><?xml version="1.0" encoding="utf-8"?>
<p:tagLst xmlns:p="http://schemas.openxmlformats.org/presentationml/2006/main">
  <p:tag name="MH" val="20150812122749"/>
  <p:tag name="MH_LIBRARY" val="GRAPHIC"/>
  <p:tag name="MH_TYPE" val="SubTitle"/>
  <p:tag name="MH_ORDER" val="1"/>
</p:tagLst>
</file>

<file path=ppt/tags/tag4.xml><?xml version="1.0" encoding="utf-8"?>
<p:tagLst xmlns:p="http://schemas.openxmlformats.org/presentationml/2006/main">
  <p:tag name="MH" val="20150812122749"/>
  <p:tag name="MH_LIBRARY" val="GRAPHIC"/>
  <p:tag name="MH_TYPE" val="Other"/>
  <p:tag name="MH_ORDER" val="3"/>
</p:tagLst>
</file>

<file path=ppt/tags/tag5.xml><?xml version="1.0" encoding="utf-8"?>
<p:tagLst xmlns:p="http://schemas.openxmlformats.org/presentationml/2006/main">
  <p:tag name="MH" val="20150812122749"/>
  <p:tag name="MH_LIBRARY" val="GRAPHIC"/>
  <p:tag name="MH_TYPE" val="SubTitle"/>
  <p:tag name="MH_ORDER" val="1"/>
</p:tagLst>
</file>

<file path=ppt/tags/tag6.xml><?xml version="1.0" encoding="utf-8"?>
<p:tagLst xmlns:p="http://schemas.openxmlformats.org/presentationml/2006/main">
  <p:tag name="MH" val="20150812122749"/>
  <p:tag name="MH_LIBRARY" val="GRAPHIC"/>
  <p:tag name="MH_TYPE" val="Other"/>
  <p:tag name="MH_ORDER" val="3"/>
</p:tagLst>
</file>

<file path=ppt/tags/tag7.xml><?xml version="1.0" encoding="utf-8"?>
<p:tagLst xmlns:p="http://schemas.openxmlformats.org/presentationml/2006/main">
  <p:tag name="MH" val="20150812122749"/>
  <p:tag name="MH_LIBRARY" val="GRAPHIC"/>
  <p:tag name="MH_TYPE" val="SubTitle"/>
  <p:tag name="MH_ORDER" val="1"/>
</p:tagLst>
</file>

<file path=ppt/tags/tag8.xml><?xml version="1.0" encoding="utf-8"?>
<p:tagLst xmlns:p="http://schemas.openxmlformats.org/presentationml/2006/main">
  <p:tag name="MH" val="20150812122749"/>
  <p:tag name="MH_LIBRARY" val="GRAPHIC"/>
  <p:tag name="MH_TYPE" val="Other"/>
  <p:tag name="MH_ORDER" val="3"/>
</p:tagLst>
</file>

<file path=ppt/tags/tag9.xml><?xml version="1.0" encoding="utf-8"?>
<p:tagLst xmlns:p="http://schemas.openxmlformats.org/presentationml/2006/main">
  <p:tag name="MH" val="20150812122749"/>
  <p:tag name="MH_LIBRARY" val="GRAPHIC"/>
  <p:tag name="MH_TYPE" val="SubTitle"/>
  <p:tag name="MH_ORDER" val="1"/>
</p:tagLst>
</file>

<file path=ppt/theme/theme1.xml><?xml version="1.0" encoding="utf-8"?>
<a:theme xmlns:a="http://schemas.openxmlformats.org/drawingml/2006/main" name="Office 主题​​">
  <a:themeElements>
    <a:clrScheme name="自定义 107">
      <a:dk1>
        <a:sysClr val="windowText" lastClr="000000"/>
      </a:dk1>
      <a:lt1>
        <a:sysClr val="window" lastClr="FFFFFF"/>
      </a:lt1>
      <a:dk2>
        <a:srgbClr val="1F497D"/>
      </a:dk2>
      <a:lt2>
        <a:srgbClr val="EEECE1"/>
      </a:lt2>
      <a:accent1>
        <a:srgbClr val="0070C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5771</Words>
  <Application>WPS 演示</Application>
  <PresentationFormat>自定义</PresentationFormat>
  <Paragraphs>501</Paragraphs>
  <Slides>36</Slides>
  <Notes>29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36</vt:i4>
      </vt:variant>
    </vt:vector>
  </HeadingPairs>
  <TitlesOfParts>
    <vt:vector size="50" baseType="lpstr">
      <vt:lpstr>Arial</vt:lpstr>
      <vt:lpstr>宋体</vt:lpstr>
      <vt:lpstr>Wingdings</vt:lpstr>
      <vt:lpstr>微软雅黑</vt:lpstr>
      <vt:lpstr>华文中宋</vt:lpstr>
      <vt:lpstr>Arial Unicode MS</vt:lpstr>
      <vt:lpstr>Times New Roman</vt:lpstr>
      <vt:lpstr>华文楷体</vt:lpstr>
      <vt:lpstr>楷体</vt:lpstr>
      <vt:lpstr>Arial Unicode MS</vt:lpstr>
      <vt:lpstr>Calibri</vt:lpstr>
      <vt:lpstr>华文琥珀</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贫道无方</cp:lastModifiedBy>
  <cp:revision>267</cp:revision>
  <dcterms:created xsi:type="dcterms:W3CDTF">2014-08-23T07:50:00Z</dcterms:created>
  <dcterms:modified xsi:type="dcterms:W3CDTF">2018-11-29T01:45:40Z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